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56" r:id="rId2"/>
    <p:sldId id="323" r:id="rId3"/>
    <p:sldId id="328" r:id="rId4"/>
    <p:sldId id="333" r:id="rId5"/>
    <p:sldId id="332" r:id="rId6"/>
    <p:sldId id="341" r:id="rId7"/>
    <p:sldId id="331" r:id="rId8"/>
    <p:sldId id="336" r:id="rId9"/>
    <p:sldId id="334" r:id="rId10"/>
    <p:sldId id="326" r:id="rId11"/>
    <p:sldId id="335" r:id="rId12"/>
    <p:sldId id="325" r:id="rId13"/>
    <p:sldId id="340" r:id="rId14"/>
    <p:sldId id="343" r:id="rId15"/>
    <p:sldId id="337" r:id="rId16"/>
    <p:sldId id="342" r:id="rId17"/>
    <p:sldId id="330" r:id="rId18"/>
  </p:sldIdLst>
  <p:sldSz cx="12192000" cy="6858000"/>
  <p:notesSz cx="6858000" cy="9144000"/>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12" userDrawn="1">
          <p15:clr>
            <a:srgbClr val="A4A3A4"/>
          </p15:clr>
        </p15:guide>
        <p15:guide id="3" pos="7368" userDrawn="1">
          <p15:clr>
            <a:srgbClr val="A4A3A4"/>
          </p15:clr>
        </p15:guide>
        <p15:guide id="4" orient="horz" pos="216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2E504EA-FA0C-A736-D435-924829AE1C26}" name="Hao Tran" initials="HT" userId="06d351af819b9731"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50"/>
    <a:srgbClr val="00B14F"/>
    <a:srgbClr val="2251FF"/>
    <a:srgbClr val="1A8FFD"/>
    <a:srgbClr val="061F79"/>
    <a:srgbClr val="FFFFFF"/>
    <a:srgbClr val="00A9F4"/>
    <a:srgbClr val="14B8AB"/>
    <a:srgbClr val="005339"/>
    <a:srgbClr val="000000"/>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653" autoAdjust="0"/>
    <p:restoredTop sz="95033" autoAdjust="0"/>
  </p:normalViewPr>
  <p:slideViewPr>
    <p:cSldViewPr snapToGrid="0">
      <p:cViewPr varScale="1">
        <p:scale>
          <a:sx n="79" d="100"/>
          <a:sy n="79" d="100"/>
        </p:scale>
        <p:origin x="283" y="72"/>
      </p:cViewPr>
      <p:guideLst>
        <p:guide pos="312"/>
        <p:guide pos="7368"/>
        <p:guide orient="horz"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noFill/>
            <a:ln>
              <a:solidFill>
                <a:schemeClr val="bg1">
                  <a:lumMod val="65000"/>
                </a:schemeClr>
              </a:solidFill>
            </a:ln>
          </c:spPr>
          <c:dPt>
            <c:idx val="0"/>
            <c:bubble3D val="0"/>
            <c:spPr>
              <a:solidFill>
                <a:srgbClr val="00B050"/>
              </a:solidFill>
              <a:ln w="19050">
                <a:solidFill>
                  <a:srgbClr val="00B050"/>
                </a:solidFill>
              </a:ln>
              <a:effectLst/>
            </c:spPr>
            <c:extLst>
              <c:ext xmlns:c16="http://schemas.microsoft.com/office/drawing/2014/chart" uri="{C3380CC4-5D6E-409C-BE32-E72D297353CC}">
                <c16:uniqueId val="{00000001-11A6-476F-AAFA-4435BAF637D3}"/>
              </c:ext>
            </c:extLst>
          </c:dPt>
          <c:dPt>
            <c:idx val="1"/>
            <c:bubble3D val="0"/>
            <c:spPr>
              <a:noFill/>
              <a:ln w="19050">
                <a:solidFill>
                  <a:schemeClr val="bg1">
                    <a:lumMod val="65000"/>
                  </a:schemeClr>
                </a:solidFill>
              </a:ln>
              <a:effectLst/>
            </c:spPr>
            <c:extLst>
              <c:ext xmlns:c16="http://schemas.microsoft.com/office/drawing/2014/chart" uri="{C3380CC4-5D6E-409C-BE32-E72D297353CC}">
                <c16:uniqueId val="{00000003-11A6-476F-AAFA-4435BAF637D3}"/>
              </c:ext>
            </c:extLst>
          </c:dPt>
          <c:dLbls>
            <c:dLbl>
              <c:idx val="0"/>
              <c:tx>
                <c:rich>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Calibri" panose="020F0502020204030204" pitchFamily="34" charset="0"/>
                        <a:ea typeface="Calibri" panose="020F0502020204030204" pitchFamily="34" charset="0"/>
                        <a:cs typeface="Calibri" panose="020F0502020204030204" pitchFamily="34" charset="0"/>
                      </a:defRPr>
                    </a:pPr>
                    <a:fld id="{D9AB82CE-5E19-492D-A4B8-FA075B2581E7}" type="VALUE">
                      <a:rPr lang="en-US" sz="1600" smtClean="0">
                        <a:latin typeface="Calibri" panose="020F0502020204030204" pitchFamily="34" charset="0"/>
                        <a:ea typeface="Calibri" panose="020F0502020204030204" pitchFamily="34" charset="0"/>
                        <a:cs typeface="Calibri" panose="020F0502020204030204" pitchFamily="34" charset="0"/>
                      </a:rPr>
                      <a:pPr>
                        <a:defRPr sz="1600">
                          <a:solidFill>
                            <a:schemeClr val="bg1"/>
                          </a:solidFill>
                          <a:latin typeface="Calibri" panose="020F0502020204030204" pitchFamily="34" charset="0"/>
                          <a:ea typeface="Calibri" panose="020F0502020204030204" pitchFamily="34" charset="0"/>
                          <a:cs typeface="Calibri" panose="020F0502020204030204" pitchFamily="34" charset="0"/>
                        </a:defRPr>
                      </a:pPr>
                      <a:t>[VALUE]</a:t>
                    </a:fld>
                    <a:r>
                      <a:rPr lang="en-US" sz="1600">
                        <a:latin typeface="Calibri" panose="020F0502020204030204" pitchFamily="34" charset="0"/>
                        <a:ea typeface="Calibri" panose="020F0502020204030204" pitchFamily="34" charset="0"/>
                        <a:cs typeface="Calibri" panose="020F0502020204030204" pitchFamily="34" charset="0"/>
                      </a:rPr>
                      <a:t>%</a:t>
                    </a:r>
                  </a:p>
                </c:rich>
              </c:tx>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bestFit"/>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11A6-476F-AAFA-4435BAF637D3}"/>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Calibri" panose="020F0502020204030204" pitchFamily="34" charset="0"/>
                    <a:ea typeface="Calibri" panose="020F0502020204030204" pitchFamily="34" charset="0"/>
                    <a:cs typeface="Calibri" panose="020F0502020204030204"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extLst>
          </c:dLbls>
          <c:cat>
            <c:strRef>
              <c:f>Sheet1!$A$2:$A$3</c:f>
              <c:strCache>
                <c:ptCount val="2"/>
                <c:pt idx="0">
                  <c:v>Grab</c:v>
                </c:pt>
                <c:pt idx="1">
                  <c:v>Other</c:v>
                </c:pt>
              </c:strCache>
            </c:strRef>
          </c:cat>
          <c:val>
            <c:numRef>
              <c:f>Sheet1!$B$2:$B$3</c:f>
              <c:numCache>
                <c:formatCode>General</c:formatCode>
                <c:ptCount val="2"/>
                <c:pt idx="0">
                  <c:v>6</c:v>
                </c:pt>
                <c:pt idx="1">
                  <c:v>94</c:v>
                </c:pt>
              </c:numCache>
            </c:numRef>
          </c:val>
          <c:extLst>
            <c:ext xmlns:c16="http://schemas.microsoft.com/office/drawing/2014/chart" uri="{C3380CC4-5D6E-409C-BE32-E72D297353CC}">
              <c16:uniqueId val="{00000004-11A6-476F-AAFA-4435BAF637D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Brand B</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Sheet1!$B$2:$B$25</c:f>
              <c:numCache>
                <c:formatCode>General</c:formatCode>
                <c:ptCount val="24"/>
                <c:pt idx="0">
                  <c:v>82.972218529841797</c:v>
                </c:pt>
                <c:pt idx="1">
                  <c:v>95.409334353481199</c:v>
                </c:pt>
                <c:pt idx="2">
                  <c:v>97.003549801628694</c:v>
                </c:pt>
                <c:pt idx="3">
                  <c:v>96.464910750624995</c:v>
                </c:pt>
                <c:pt idx="4">
                  <c:v>95.906976744185997</c:v>
                </c:pt>
                <c:pt idx="5">
                  <c:v>93.596893049193298</c:v>
                </c:pt>
                <c:pt idx="6">
                  <c:v>95.568137446310004</c:v>
                </c:pt>
                <c:pt idx="7">
                  <c:v>95.527839643652499</c:v>
                </c:pt>
                <c:pt idx="8">
                  <c:v>92.524682651622001</c:v>
                </c:pt>
                <c:pt idx="9">
                  <c:v>94.556282502935701</c:v>
                </c:pt>
                <c:pt idx="10">
                  <c:v>96.173533607451503</c:v>
                </c:pt>
                <c:pt idx="11">
                  <c:v>94.163662857581102</c:v>
                </c:pt>
                <c:pt idx="12">
                  <c:v>90.396596261966195</c:v>
                </c:pt>
                <c:pt idx="13">
                  <c:v>84.9194062471541</c:v>
                </c:pt>
                <c:pt idx="14">
                  <c:v>93.305468477882201</c:v>
                </c:pt>
                <c:pt idx="15">
                  <c:v>94.249026705826097</c:v>
                </c:pt>
                <c:pt idx="16">
                  <c:v>91.779682702149401</c:v>
                </c:pt>
                <c:pt idx="17">
                  <c:v>91.062862913405695</c:v>
                </c:pt>
                <c:pt idx="18">
                  <c:v>93.269862114248198</c:v>
                </c:pt>
                <c:pt idx="19">
                  <c:v>92.625966809341406</c:v>
                </c:pt>
                <c:pt idx="20">
                  <c:v>85.811633000730097</c:v>
                </c:pt>
                <c:pt idx="21">
                  <c:v>90.434148712133407</c:v>
                </c:pt>
                <c:pt idx="22">
                  <c:v>95.419325432999003</c:v>
                </c:pt>
                <c:pt idx="23">
                  <c:v>97.954598280003097</c:v>
                </c:pt>
              </c:numCache>
            </c:numRef>
          </c:val>
          <c:smooth val="0"/>
          <c:extLst>
            <c:ext xmlns:c16="http://schemas.microsoft.com/office/drawing/2014/chart" uri="{C3380CC4-5D6E-409C-BE32-E72D297353CC}">
              <c16:uniqueId val="{00000000-88E0-442E-88E1-0A347B3125E6}"/>
            </c:ext>
          </c:extLst>
        </c:ser>
        <c:ser>
          <c:idx val="1"/>
          <c:order val="1"/>
          <c:tx>
            <c:strRef>
              <c:f>Sheet1!$C$1</c:f>
              <c:strCache>
                <c:ptCount val="1"/>
                <c:pt idx="0">
                  <c:v>Brand C</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Sheet1!$C$2:$C$25</c:f>
              <c:numCache>
                <c:formatCode>General</c:formatCode>
                <c:ptCount val="24"/>
                <c:pt idx="0">
                  <c:v>84.753485828852604</c:v>
                </c:pt>
                <c:pt idx="1">
                  <c:v>93.024963289280393</c:v>
                </c:pt>
                <c:pt idx="2">
                  <c:v>95.076252723311498</c:v>
                </c:pt>
                <c:pt idx="3">
                  <c:v>93.585082678550407</c:v>
                </c:pt>
                <c:pt idx="4">
                  <c:v>90.826949518758596</c:v>
                </c:pt>
                <c:pt idx="5">
                  <c:v>90.964127586518401</c:v>
                </c:pt>
                <c:pt idx="6">
                  <c:v>91.218498311249604</c:v>
                </c:pt>
                <c:pt idx="7">
                  <c:v>93.663788269597404</c:v>
                </c:pt>
                <c:pt idx="8">
                  <c:v>90.392006149116</c:v>
                </c:pt>
                <c:pt idx="9">
                  <c:v>89.756162205141806</c:v>
                </c:pt>
                <c:pt idx="10">
                  <c:v>94.898973169923806</c:v>
                </c:pt>
                <c:pt idx="11">
                  <c:v>93.863039109599598</c:v>
                </c:pt>
                <c:pt idx="12">
                  <c:v>93.573128801904204</c:v>
                </c:pt>
                <c:pt idx="13">
                  <c:v>85.290613001456293</c:v>
                </c:pt>
                <c:pt idx="14">
                  <c:v>93.967019707735602</c:v>
                </c:pt>
                <c:pt idx="15">
                  <c:v>94.053492599324798</c:v>
                </c:pt>
                <c:pt idx="16">
                  <c:v>94.033359453710901</c:v>
                </c:pt>
                <c:pt idx="17">
                  <c:v>94.490233713446997</c:v>
                </c:pt>
                <c:pt idx="18">
                  <c:v>94.935712411440505</c:v>
                </c:pt>
                <c:pt idx="19">
                  <c:v>96.129381513059897</c:v>
                </c:pt>
                <c:pt idx="20">
                  <c:v>91.363163371488</c:v>
                </c:pt>
                <c:pt idx="21">
                  <c:v>93.291839557399697</c:v>
                </c:pt>
                <c:pt idx="22">
                  <c:v>96.495327102803699</c:v>
                </c:pt>
                <c:pt idx="23">
                  <c:v>94.589583684476594</c:v>
                </c:pt>
              </c:numCache>
            </c:numRef>
          </c:val>
          <c:smooth val="0"/>
          <c:extLst>
            <c:ext xmlns:c16="http://schemas.microsoft.com/office/drawing/2014/chart" uri="{C3380CC4-5D6E-409C-BE32-E72D297353CC}">
              <c16:uniqueId val="{00000001-88E0-442E-88E1-0A347B3125E6}"/>
            </c:ext>
          </c:extLst>
        </c:ser>
        <c:ser>
          <c:idx val="2"/>
          <c:order val="2"/>
          <c:tx>
            <c:strRef>
              <c:f>Sheet1!$D$1</c:f>
              <c:strCache>
                <c:ptCount val="1"/>
                <c:pt idx="0">
                  <c:v>Brand D</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Sheet1!$D$2:$D$25</c:f>
              <c:numCache>
                <c:formatCode>General</c:formatCode>
                <c:ptCount val="24"/>
                <c:pt idx="0">
                  <c:v>76.838746902895096</c:v>
                </c:pt>
                <c:pt idx="1">
                  <c:v>91.883583912983497</c:v>
                </c:pt>
                <c:pt idx="2">
                  <c:v>94.343108241413304</c:v>
                </c:pt>
                <c:pt idx="3">
                  <c:v>93.445760272179996</c:v>
                </c:pt>
                <c:pt idx="4">
                  <c:v>90.3917938304416</c:v>
                </c:pt>
                <c:pt idx="5">
                  <c:v>89.3166290211703</c:v>
                </c:pt>
                <c:pt idx="6">
                  <c:v>92.106954621416605</c:v>
                </c:pt>
                <c:pt idx="7">
                  <c:v>94.882692961577703</c:v>
                </c:pt>
                <c:pt idx="8">
                  <c:v>91.361375498925298</c:v>
                </c:pt>
                <c:pt idx="9">
                  <c:v>92.884902138051601</c:v>
                </c:pt>
                <c:pt idx="10">
                  <c:v>95.098175389860401</c:v>
                </c:pt>
                <c:pt idx="11">
                  <c:v>95.655725151870897</c:v>
                </c:pt>
                <c:pt idx="12">
                  <c:v>94.551340726680607</c:v>
                </c:pt>
                <c:pt idx="13">
                  <c:v>86.516124197536996</c:v>
                </c:pt>
                <c:pt idx="14">
                  <c:v>94.460728338582101</c:v>
                </c:pt>
                <c:pt idx="15">
                  <c:v>95.218648403773301</c:v>
                </c:pt>
                <c:pt idx="16">
                  <c:v>94.3757066297036</c:v>
                </c:pt>
                <c:pt idx="17">
                  <c:v>94.533436909848206</c:v>
                </c:pt>
                <c:pt idx="18">
                  <c:v>95.035657360083206</c:v>
                </c:pt>
                <c:pt idx="19">
                  <c:v>96.330576155162504</c:v>
                </c:pt>
                <c:pt idx="20">
                  <c:v>91.890313632935104</c:v>
                </c:pt>
                <c:pt idx="21">
                  <c:v>94.519145396226094</c:v>
                </c:pt>
                <c:pt idx="22">
                  <c:v>97.232861280978398</c:v>
                </c:pt>
                <c:pt idx="23">
                  <c:v>96.713791398912505</c:v>
                </c:pt>
              </c:numCache>
            </c:numRef>
          </c:val>
          <c:smooth val="0"/>
          <c:extLst>
            <c:ext xmlns:c16="http://schemas.microsoft.com/office/drawing/2014/chart" uri="{C3380CC4-5D6E-409C-BE32-E72D297353CC}">
              <c16:uniqueId val="{00000002-88E0-442E-88E1-0A347B3125E6}"/>
            </c:ext>
          </c:extLst>
        </c:ser>
        <c:ser>
          <c:idx val="3"/>
          <c:order val="3"/>
          <c:tx>
            <c:strRef>
              <c:f>Sheet1!$E$1</c:f>
              <c:strCache>
                <c:ptCount val="1"/>
                <c:pt idx="0">
                  <c:v>Brand E</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Sheet1!$E$2:$E$25</c:f>
              <c:numCache>
                <c:formatCode>General</c:formatCode>
                <c:ptCount val="24"/>
                <c:pt idx="0">
                  <c:v>82.366462433518507</c:v>
                </c:pt>
                <c:pt idx="1">
                  <c:v>93.519888027476895</c:v>
                </c:pt>
                <c:pt idx="2">
                  <c:v>95.889358788091897</c:v>
                </c:pt>
                <c:pt idx="3">
                  <c:v>95.0852321591845</c:v>
                </c:pt>
                <c:pt idx="4">
                  <c:v>93.6992727744951</c:v>
                </c:pt>
                <c:pt idx="5">
                  <c:v>93.069721178439394</c:v>
                </c:pt>
                <c:pt idx="6">
                  <c:v>93.884810068858599</c:v>
                </c:pt>
                <c:pt idx="7">
                  <c:v>94.994615974719693</c:v>
                </c:pt>
                <c:pt idx="8">
                  <c:v>92.265057651267398</c:v>
                </c:pt>
                <c:pt idx="9">
                  <c:v>92.807490309371701</c:v>
                </c:pt>
                <c:pt idx="10">
                  <c:v>94.4163855927019</c:v>
                </c:pt>
                <c:pt idx="11">
                  <c:v>93.511510387422703</c:v>
                </c:pt>
                <c:pt idx="12">
                  <c:v>91.010226742294506</c:v>
                </c:pt>
                <c:pt idx="13">
                  <c:v>84.087843929176699</c:v>
                </c:pt>
                <c:pt idx="14">
                  <c:v>92.474040957600195</c:v>
                </c:pt>
                <c:pt idx="15">
                  <c:v>93.435721885552994</c:v>
                </c:pt>
                <c:pt idx="16">
                  <c:v>92.521430049890398</c:v>
                </c:pt>
                <c:pt idx="17">
                  <c:v>92.989547734926006</c:v>
                </c:pt>
                <c:pt idx="18">
                  <c:v>93.664776000921805</c:v>
                </c:pt>
                <c:pt idx="19">
                  <c:v>95.255269549509904</c:v>
                </c:pt>
                <c:pt idx="20">
                  <c:v>89.1669510484207</c:v>
                </c:pt>
                <c:pt idx="21">
                  <c:v>93.701174159142994</c:v>
                </c:pt>
                <c:pt idx="22">
                  <c:v>96.438650281801202</c:v>
                </c:pt>
                <c:pt idx="23">
                  <c:v>96.241503114933195</c:v>
                </c:pt>
              </c:numCache>
            </c:numRef>
          </c:val>
          <c:smooth val="0"/>
          <c:extLst>
            <c:ext xmlns:c16="http://schemas.microsoft.com/office/drawing/2014/chart" uri="{C3380CC4-5D6E-409C-BE32-E72D297353CC}">
              <c16:uniqueId val="{00000003-88E0-442E-88E1-0A347B3125E6}"/>
            </c:ext>
          </c:extLst>
        </c:ser>
        <c:ser>
          <c:idx val="4"/>
          <c:order val="4"/>
          <c:tx>
            <c:strRef>
              <c:f>Sheet1!$F$1</c:f>
              <c:strCache>
                <c:ptCount val="1"/>
                <c:pt idx="0">
                  <c:v>Brand F</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Sheet1!$F$2:$F$25</c:f>
              <c:numCache>
                <c:formatCode>General</c:formatCode>
                <c:ptCount val="24"/>
                <c:pt idx="0">
                  <c:v>81.197719782358504</c:v>
                </c:pt>
                <c:pt idx="1">
                  <c:v>94.738656583629805</c:v>
                </c:pt>
                <c:pt idx="2">
                  <c:v>97.128715629555998</c:v>
                </c:pt>
                <c:pt idx="3">
                  <c:v>96.065780926023095</c:v>
                </c:pt>
                <c:pt idx="4">
                  <c:v>95.281803435178205</c:v>
                </c:pt>
                <c:pt idx="5">
                  <c:v>94.087910935102698</c:v>
                </c:pt>
                <c:pt idx="6">
                  <c:v>95.082403349342599</c:v>
                </c:pt>
                <c:pt idx="7">
                  <c:v>94.704153066331997</c:v>
                </c:pt>
                <c:pt idx="8">
                  <c:v>91.589424470979196</c:v>
                </c:pt>
                <c:pt idx="9">
                  <c:v>93.527159929354596</c:v>
                </c:pt>
                <c:pt idx="10">
                  <c:v>95.9363986160959</c:v>
                </c:pt>
                <c:pt idx="11">
                  <c:v>95.2199926561116</c:v>
                </c:pt>
                <c:pt idx="12">
                  <c:v>92.319184390468095</c:v>
                </c:pt>
                <c:pt idx="13">
                  <c:v>83.378765949512001</c:v>
                </c:pt>
                <c:pt idx="14">
                  <c:v>93.240761084501401</c:v>
                </c:pt>
                <c:pt idx="15">
                  <c:v>94.188166929875806</c:v>
                </c:pt>
                <c:pt idx="16">
                  <c:v>93.724215925200298</c:v>
                </c:pt>
                <c:pt idx="17">
                  <c:v>93.611411473685706</c:v>
                </c:pt>
                <c:pt idx="18">
                  <c:v>94.492872608440095</c:v>
                </c:pt>
                <c:pt idx="19">
                  <c:v>96.169548713622902</c:v>
                </c:pt>
                <c:pt idx="20">
                  <c:v>90.577148418104898</c:v>
                </c:pt>
                <c:pt idx="21">
                  <c:v>95.141482332663003</c:v>
                </c:pt>
                <c:pt idx="22">
                  <c:v>98.112654440737003</c:v>
                </c:pt>
                <c:pt idx="23">
                  <c:v>97.830229651755403</c:v>
                </c:pt>
              </c:numCache>
            </c:numRef>
          </c:val>
          <c:smooth val="0"/>
          <c:extLst>
            <c:ext xmlns:c16="http://schemas.microsoft.com/office/drawing/2014/chart" uri="{C3380CC4-5D6E-409C-BE32-E72D297353CC}">
              <c16:uniqueId val="{00000004-88E0-442E-88E1-0A347B3125E6}"/>
            </c:ext>
          </c:extLst>
        </c:ser>
        <c:ser>
          <c:idx val="5"/>
          <c:order val="5"/>
          <c:tx>
            <c:strRef>
              <c:f>Sheet1!$G$1</c:f>
              <c:strCache>
                <c:ptCount val="1"/>
                <c:pt idx="0">
                  <c:v>Brand G</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Sheet1!$G$2:$G$25</c:f>
              <c:numCache>
                <c:formatCode>General</c:formatCode>
                <c:ptCount val="24"/>
                <c:pt idx="0">
                  <c:v>81.649741671120594</c:v>
                </c:pt>
                <c:pt idx="1">
                  <c:v>92.301970992934102</c:v>
                </c:pt>
                <c:pt idx="2">
                  <c:v>92.843360813892204</c:v>
                </c:pt>
                <c:pt idx="3">
                  <c:v>92.792149866190897</c:v>
                </c:pt>
                <c:pt idx="4">
                  <c:v>92.709328239414205</c:v>
                </c:pt>
                <c:pt idx="5">
                  <c:v>91.593944790739002</c:v>
                </c:pt>
                <c:pt idx="6">
                  <c:v>91.936349007688094</c:v>
                </c:pt>
                <c:pt idx="7">
                  <c:v>94.373167155425193</c:v>
                </c:pt>
                <c:pt idx="8">
                  <c:v>90.797788309636601</c:v>
                </c:pt>
                <c:pt idx="9">
                  <c:v>92.064923354373306</c:v>
                </c:pt>
                <c:pt idx="10">
                  <c:v>94.416243654822296</c:v>
                </c:pt>
                <c:pt idx="11">
                  <c:v>93.989431968295904</c:v>
                </c:pt>
                <c:pt idx="12">
                  <c:v>93.278129566488005</c:v>
                </c:pt>
                <c:pt idx="13">
                  <c:v>85.399691697863901</c:v>
                </c:pt>
                <c:pt idx="14">
                  <c:v>93.527840558865805</c:v>
                </c:pt>
                <c:pt idx="15">
                  <c:v>93.515439429928705</c:v>
                </c:pt>
                <c:pt idx="16">
                  <c:v>94.111160123511198</c:v>
                </c:pt>
                <c:pt idx="17">
                  <c:v>92.944000000000003</c:v>
                </c:pt>
                <c:pt idx="18">
                  <c:v>94.232785739251995</c:v>
                </c:pt>
                <c:pt idx="19">
                  <c:v>94.183526011560602</c:v>
                </c:pt>
                <c:pt idx="20">
                  <c:v>88.575458392101496</c:v>
                </c:pt>
                <c:pt idx="21">
                  <c:v>93.430656934306498</c:v>
                </c:pt>
                <c:pt idx="22">
                  <c:v>96.876310272536699</c:v>
                </c:pt>
                <c:pt idx="23">
                  <c:v>96.863875233090297</c:v>
                </c:pt>
              </c:numCache>
            </c:numRef>
          </c:val>
          <c:smooth val="0"/>
          <c:extLst>
            <c:ext xmlns:c16="http://schemas.microsoft.com/office/drawing/2014/chart" uri="{C3380CC4-5D6E-409C-BE32-E72D297353CC}">
              <c16:uniqueId val="{00000005-88E0-442E-88E1-0A347B3125E6}"/>
            </c:ext>
          </c:extLst>
        </c:ser>
        <c:ser>
          <c:idx val="6"/>
          <c:order val="6"/>
          <c:tx>
            <c:strRef>
              <c:f>Sheet1!$H$1</c:f>
              <c:strCache>
                <c:ptCount val="1"/>
                <c:pt idx="0">
                  <c:v>Brand X</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Sheet1!$H$2:$H$25</c:f>
              <c:numCache>
                <c:formatCode>General</c:formatCode>
                <c:ptCount val="24"/>
                <c:pt idx="0">
                  <c:v>82.584173156207001</c:v>
                </c:pt>
                <c:pt idx="1">
                  <c:v>93.487901910911106</c:v>
                </c:pt>
                <c:pt idx="2">
                  <c:v>96.147236196606499</c:v>
                </c:pt>
                <c:pt idx="3">
                  <c:v>95.387028575325601</c:v>
                </c:pt>
                <c:pt idx="4">
                  <c:v>95.179627685453099</c:v>
                </c:pt>
                <c:pt idx="5">
                  <c:v>93.498819508759098</c:v>
                </c:pt>
                <c:pt idx="6">
                  <c:v>94.360155332791393</c:v>
                </c:pt>
                <c:pt idx="7">
                  <c:v>95.741087323686401</c:v>
                </c:pt>
                <c:pt idx="8">
                  <c:v>93.262090968124397</c:v>
                </c:pt>
                <c:pt idx="9">
                  <c:v>93.762585157050694</c:v>
                </c:pt>
                <c:pt idx="10">
                  <c:v>95.842917752900803</c:v>
                </c:pt>
                <c:pt idx="11">
                  <c:v>95.298705942829002</c:v>
                </c:pt>
                <c:pt idx="12">
                  <c:v>93.643409053994404</c:v>
                </c:pt>
                <c:pt idx="13">
                  <c:v>87.232309124767198</c:v>
                </c:pt>
                <c:pt idx="14">
                  <c:v>95.364857343876295</c:v>
                </c:pt>
                <c:pt idx="15">
                  <c:v>96.676198052157403</c:v>
                </c:pt>
                <c:pt idx="16">
                  <c:v>95.710949739385697</c:v>
                </c:pt>
                <c:pt idx="17">
                  <c:v>95.425097456840504</c:v>
                </c:pt>
                <c:pt idx="18">
                  <c:v>96.406625566964607</c:v>
                </c:pt>
                <c:pt idx="19">
                  <c:v>97.398269410664099</c:v>
                </c:pt>
                <c:pt idx="20">
                  <c:v>93.258138938733595</c:v>
                </c:pt>
                <c:pt idx="21">
                  <c:v>95.673674801803202</c:v>
                </c:pt>
                <c:pt idx="22">
                  <c:v>98.239897682633398</c:v>
                </c:pt>
                <c:pt idx="23">
                  <c:v>97.968115889279105</c:v>
                </c:pt>
              </c:numCache>
            </c:numRef>
          </c:val>
          <c:smooth val="0"/>
          <c:extLst>
            <c:ext xmlns:c16="http://schemas.microsoft.com/office/drawing/2014/chart" uri="{C3380CC4-5D6E-409C-BE32-E72D297353CC}">
              <c16:uniqueId val="{00000006-88E0-442E-88E1-0A347B3125E6}"/>
            </c:ext>
          </c:extLst>
        </c:ser>
        <c:ser>
          <c:idx val="7"/>
          <c:order val="7"/>
          <c:tx>
            <c:strRef>
              <c:f>Sheet1!$I$1</c:f>
              <c:strCache>
                <c:ptCount val="1"/>
                <c:pt idx="0">
                  <c:v>Brand Y</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Sheet1!$I$2:$I$25</c:f>
              <c:numCache>
                <c:formatCode>General</c:formatCode>
                <c:ptCount val="24"/>
                <c:pt idx="0">
                  <c:v>84.969128377836498</c:v>
                </c:pt>
                <c:pt idx="1">
                  <c:v>96.348764151502493</c:v>
                </c:pt>
                <c:pt idx="2">
                  <c:v>97.674093409154395</c:v>
                </c:pt>
                <c:pt idx="3">
                  <c:v>96.774193548387103</c:v>
                </c:pt>
                <c:pt idx="4">
                  <c:v>94.760969220694093</c:v>
                </c:pt>
                <c:pt idx="5">
                  <c:v>93.804084458290006</c:v>
                </c:pt>
                <c:pt idx="6">
                  <c:v>94.632529270700999</c:v>
                </c:pt>
                <c:pt idx="7">
                  <c:v>95.520393435612306</c:v>
                </c:pt>
                <c:pt idx="8">
                  <c:v>91.458271458271398</c:v>
                </c:pt>
                <c:pt idx="9">
                  <c:v>92.623998141479802</c:v>
                </c:pt>
                <c:pt idx="10">
                  <c:v>96.669230314145395</c:v>
                </c:pt>
                <c:pt idx="11">
                  <c:v>95.904235332009193</c:v>
                </c:pt>
                <c:pt idx="12">
                  <c:v>93.120795884913207</c:v>
                </c:pt>
                <c:pt idx="13">
                  <c:v>87.105586668487902</c:v>
                </c:pt>
                <c:pt idx="14">
                  <c:v>95.253302366090793</c:v>
                </c:pt>
                <c:pt idx="15">
                  <c:v>95.945775535939404</c:v>
                </c:pt>
                <c:pt idx="16">
                  <c:v>94.867133290912903</c:v>
                </c:pt>
                <c:pt idx="17">
                  <c:v>94.865495639356297</c:v>
                </c:pt>
                <c:pt idx="18">
                  <c:v>95.309788586093106</c:v>
                </c:pt>
                <c:pt idx="19">
                  <c:v>96.569043930231302</c:v>
                </c:pt>
                <c:pt idx="20">
                  <c:v>90.674095001716196</c:v>
                </c:pt>
                <c:pt idx="21">
                  <c:v>94.379593601383405</c:v>
                </c:pt>
                <c:pt idx="22">
                  <c:v>98.424101969872495</c:v>
                </c:pt>
                <c:pt idx="23">
                  <c:v>97.723049236126002</c:v>
                </c:pt>
              </c:numCache>
            </c:numRef>
          </c:val>
          <c:smooth val="0"/>
          <c:extLst>
            <c:ext xmlns:c16="http://schemas.microsoft.com/office/drawing/2014/chart" uri="{C3380CC4-5D6E-409C-BE32-E72D297353CC}">
              <c16:uniqueId val="{00000007-88E0-442E-88E1-0A347B3125E6}"/>
            </c:ext>
          </c:extLst>
        </c:ser>
        <c:ser>
          <c:idx val="8"/>
          <c:order val="8"/>
          <c:tx>
            <c:strRef>
              <c:f>Sheet1!$J$1</c:f>
              <c:strCache>
                <c:ptCount val="1"/>
                <c:pt idx="0">
                  <c:v>Brand Z</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Sheet1!$J$2:$J$25</c:f>
              <c:numCache>
                <c:formatCode>General</c:formatCode>
                <c:ptCount val="24"/>
                <c:pt idx="0">
                  <c:v>88.857921841866101</c:v>
                </c:pt>
                <c:pt idx="1">
                  <c:v>96.169490326459794</c:v>
                </c:pt>
                <c:pt idx="2">
                  <c:v>97.014672686230199</c:v>
                </c:pt>
                <c:pt idx="3">
                  <c:v>96.663587171703796</c:v>
                </c:pt>
                <c:pt idx="4">
                  <c:v>96.2360932193465</c:v>
                </c:pt>
                <c:pt idx="5">
                  <c:v>94.962065136935607</c:v>
                </c:pt>
                <c:pt idx="6">
                  <c:v>94.886535552193607</c:v>
                </c:pt>
                <c:pt idx="7">
                  <c:v>95.878509370287901</c:v>
                </c:pt>
                <c:pt idx="8">
                  <c:v>92.439405185431596</c:v>
                </c:pt>
                <c:pt idx="9">
                  <c:v>94.194954431382897</c:v>
                </c:pt>
                <c:pt idx="10">
                  <c:v>96.666161922067403</c:v>
                </c:pt>
                <c:pt idx="11">
                  <c:v>96.156625538634401</c:v>
                </c:pt>
                <c:pt idx="12">
                  <c:v>95.352899145208596</c:v>
                </c:pt>
                <c:pt idx="13">
                  <c:v>91.515413792225601</c:v>
                </c:pt>
                <c:pt idx="14">
                  <c:v>96.570773930753504</c:v>
                </c:pt>
                <c:pt idx="15">
                  <c:v>97.850171458717995</c:v>
                </c:pt>
                <c:pt idx="16">
                  <c:v>94.790155910079704</c:v>
                </c:pt>
                <c:pt idx="17">
                  <c:v>95.914951795016805</c:v>
                </c:pt>
                <c:pt idx="18">
                  <c:v>95.724676246230203</c:v>
                </c:pt>
                <c:pt idx="19">
                  <c:v>95.629783947004896</c:v>
                </c:pt>
                <c:pt idx="20">
                  <c:v>87.085705760958703</c:v>
                </c:pt>
                <c:pt idx="21">
                  <c:v>91.423178743014006</c:v>
                </c:pt>
                <c:pt idx="22">
                  <c:v>97.860455582032898</c:v>
                </c:pt>
                <c:pt idx="23">
                  <c:v>97.560032745133697</c:v>
                </c:pt>
              </c:numCache>
            </c:numRef>
          </c:val>
          <c:smooth val="0"/>
          <c:extLst>
            <c:ext xmlns:c16="http://schemas.microsoft.com/office/drawing/2014/chart" uri="{C3380CC4-5D6E-409C-BE32-E72D297353CC}">
              <c16:uniqueId val="{00000008-88E0-442E-88E1-0A347B3125E6}"/>
            </c:ext>
          </c:extLst>
        </c:ser>
        <c:dLbls>
          <c:showLegendKey val="0"/>
          <c:showVal val="0"/>
          <c:showCatName val="0"/>
          <c:showSerName val="0"/>
          <c:showPercent val="0"/>
          <c:showBubbleSize val="0"/>
        </c:dLbls>
        <c:smooth val="0"/>
        <c:axId val="394262208"/>
        <c:axId val="394254528"/>
      </c:lineChart>
      <c:dateAx>
        <c:axId val="394262208"/>
        <c:scaling>
          <c:orientation val="minMax"/>
        </c:scaling>
        <c:delete val="0"/>
        <c:axPos val="b"/>
        <c:numFmt formatCode="[$-409]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54528"/>
        <c:crosses val="autoZero"/>
        <c:auto val="1"/>
        <c:lblOffset val="100"/>
        <c:baseTimeUnit val="months"/>
      </c:dateAx>
      <c:valAx>
        <c:axId val="394254528"/>
        <c:scaling>
          <c:orientation val="minMax"/>
          <c:max val="100"/>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62208"/>
        <c:crosses val="autoZero"/>
        <c:crossBetween val="between"/>
        <c:majorUnit val="20"/>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bg1">
                  <a:lumMod val="85000"/>
                </a:schemeClr>
              </a:solidFill>
              <a:ln w="19050">
                <a:noFill/>
              </a:ln>
              <a:effectLst/>
            </c:spPr>
            <c:extLst>
              <c:ext xmlns:c16="http://schemas.microsoft.com/office/drawing/2014/chart" uri="{C3380CC4-5D6E-409C-BE32-E72D297353CC}">
                <c16:uniqueId val="{00000003-1F63-49EA-9597-9246921C96F5}"/>
              </c:ext>
            </c:extLst>
          </c:dPt>
          <c:dPt>
            <c:idx val="1"/>
            <c:bubble3D val="0"/>
            <c:spPr>
              <a:solidFill>
                <a:srgbClr val="00B14F"/>
              </a:solidFill>
              <a:ln w="19050">
                <a:noFill/>
              </a:ln>
              <a:effectLst/>
            </c:spPr>
            <c:extLst>
              <c:ext xmlns:c16="http://schemas.microsoft.com/office/drawing/2014/chart" uri="{C3380CC4-5D6E-409C-BE32-E72D297353CC}">
                <c16:uniqueId val="{00000001-1F63-49EA-9597-9246921C96F5}"/>
              </c:ext>
            </c:extLst>
          </c:dPt>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rgbClr val="FFFFFF"/>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Grab</c:v>
                </c:pt>
                <c:pt idx="1">
                  <c:v>Brand</c:v>
                </c:pt>
              </c:strCache>
            </c:strRef>
          </c:cat>
          <c:val>
            <c:numRef>
              <c:f>Sheet1!$B$2:$B$3</c:f>
              <c:numCache>
                <c:formatCode>General</c:formatCode>
                <c:ptCount val="2"/>
                <c:pt idx="0">
                  <c:v>58</c:v>
                </c:pt>
                <c:pt idx="1">
                  <c:v>42</c:v>
                </c:pt>
              </c:numCache>
            </c:numRef>
          </c:val>
          <c:extLst>
            <c:ext xmlns:c16="http://schemas.microsoft.com/office/drawing/2014/chart" uri="{C3380CC4-5D6E-409C-BE32-E72D297353CC}">
              <c16:uniqueId val="{00000000-1F63-49EA-9597-9246921C96F5}"/>
            </c:ext>
          </c:extLst>
        </c:ser>
        <c:dLbls>
          <c:showLegendKey val="0"/>
          <c:showVal val="0"/>
          <c:showCatName val="0"/>
          <c:showSerName val="0"/>
          <c:showPercent val="0"/>
          <c:showBubbleSize val="0"/>
          <c:showLeaderLines val="1"/>
        </c:dLbls>
        <c:firstSliceAng val="0"/>
        <c:holeSize val="58"/>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Grab</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Sheet1!$B$2:$B$25</c:f>
              <c:numCache>
                <c:formatCode>General</c:formatCode>
                <c:ptCount val="24"/>
                <c:pt idx="0">
                  <c:v>341558</c:v>
                </c:pt>
                <c:pt idx="1">
                  <c:v>253740</c:v>
                </c:pt>
                <c:pt idx="2">
                  <c:v>324676</c:v>
                </c:pt>
                <c:pt idx="3">
                  <c:v>316164</c:v>
                </c:pt>
                <c:pt idx="4">
                  <c:v>399681</c:v>
                </c:pt>
                <c:pt idx="5">
                  <c:v>385900</c:v>
                </c:pt>
                <c:pt idx="6">
                  <c:v>311933</c:v>
                </c:pt>
                <c:pt idx="7">
                  <c:v>335507</c:v>
                </c:pt>
                <c:pt idx="8">
                  <c:v>315115</c:v>
                </c:pt>
                <c:pt idx="9">
                  <c:v>309692</c:v>
                </c:pt>
                <c:pt idx="10">
                  <c:v>281618</c:v>
                </c:pt>
                <c:pt idx="11">
                  <c:v>357037</c:v>
                </c:pt>
                <c:pt idx="12" formatCode="0">
                  <c:v>366521</c:v>
                </c:pt>
                <c:pt idx="13" formatCode="0">
                  <c:v>341028</c:v>
                </c:pt>
                <c:pt idx="14" formatCode="0">
                  <c:v>398804</c:v>
                </c:pt>
                <c:pt idx="15" formatCode="0">
                  <c:v>393057</c:v>
                </c:pt>
                <c:pt idx="16" formatCode="0">
                  <c:v>391238</c:v>
                </c:pt>
                <c:pt idx="17" formatCode="0">
                  <c:v>427851</c:v>
                </c:pt>
                <c:pt idx="18" formatCode="0">
                  <c:v>363756</c:v>
                </c:pt>
                <c:pt idx="19" formatCode="0">
                  <c:v>342049</c:v>
                </c:pt>
                <c:pt idx="20" formatCode="0">
                  <c:v>301161</c:v>
                </c:pt>
                <c:pt idx="21" formatCode="0">
                  <c:v>309683</c:v>
                </c:pt>
                <c:pt idx="22" formatCode="0">
                  <c:v>316097</c:v>
                </c:pt>
                <c:pt idx="23" formatCode="0">
                  <c:v>360467</c:v>
                </c:pt>
              </c:numCache>
            </c:numRef>
          </c:val>
          <c:smooth val="0"/>
          <c:extLst>
            <c:ext xmlns:c16="http://schemas.microsoft.com/office/drawing/2014/chart" uri="{C3380CC4-5D6E-409C-BE32-E72D297353CC}">
              <c16:uniqueId val="{00000000-E7EF-4D5E-BD00-2328BD74159C}"/>
            </c:ext>
          </c:extLst>
        </c:ser>
        <c:ser>
          <c:idx val="1"/>
          <c:order val="1"/>
          <c:tx>
            <c:strRef>
              <c:f>Sheet1!$C$1</c:f>
              <c:strCache>
                <c:ptCount val="1"/>
                <c:pt idx="0">
                  <c:v>Brand</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Sheet1!$C$2:$C$25</c:f>
              <c:numCache>
                <c:formatCode>General</c:formatCode>
                <c:ptCount val="24"/>
                <c:pt idx="0">
                  <c:v>268803</c:v>
                </c:pt>
                <c:pt idx="1">
                  <c:v>250841</c:v>
                </c:pt>
                <c:pt idx="2">
                  <c:v>309316</c:v>
                </c:pt>
                <c:pt idx="3">
                  <c:v>331559</c:v>
                </c:pt>
                <c:pt idx="4">
                  <c:v>410227</c:v>
                </c:pt>
                <c:pt idx="5">
                  <c:v>405848</c:v>
                </c:pt>
                <c:pt idx="6">
                  <c:v>352327</c:v>
                </c:pt>
                <c:pt idx="7">
                  <c:v>429412</c:v>
                </c:pt>
                <c:pt idx="8">
                  <c:v>401149</c:v>
                </c:pt>
                <c:pt idx="9">
                  <c:v>396526</c:v>
                </c:pt>
                <c:pt idx="10">
                  <c:v>401350</c:v>
                </c:pt>
                <c:pt idx="11">
                  <c:v>467696</c:v>
                </c:pt>
                <c:pt idx="12">
                  <c:v>342041</c:v>
                </c:pt>
                <c:pt idx="13">
                  <c:v>377678</c:v>
                </c:pt>
                <c:pt idx="14">
                  <c:v>434950</c:v>
                </c:pt>
                <c:pt idx="15">
                  <c:v>473723</c:v>
                </c:pt>
                <c:pt idx="16">
                  <c:v>501622</c:v>
                </c:pt>
                <c:pt idx="17">
                  <c:v>613247</c:v>
                </c:pt>
                <c:pt idx="18">
                  <c:v>556978</c:v>
                </c:pt>
                <c:pt idx="19">
                  <c:v>565928</c:v>
                </c:pt>
                <c:pt idx="20">
                  <c:v>476299</c:v>
                </c:pt>
                <c:pt idx="21">
                  <c:v>517275</c:v>
                </c:pt>
                <c:pt idx="22">
                  <c:v>518342</c:v>
                </c:pt>
                <c:pt idx="23">
                  <c:v>589096</c:v>
                </c:pt>
              </c:numCache>
            </c:numRef>
          </c:val>
          <c:smooth val="0"/>
          <c:extLst>
            <c:ext xmlns:c16="http://schemas.microsoft.com/office/drawing/2014/chart" uri="{C3380CC4-5D6E-409C-BE32-E72D297353CC}">
              <c16:uniqueId val="{00000002-E7EF-4D5E-BD00-2328BD74159C}"/>
            </c:ext>
          </c:extLst>
        </c:ser>
        <c:dLbls>
          <c:showLegendKey val="0"/>
          <c:showVal val="0"/>
          <c:showCatName val="0"/>
          <c:showSerName val="0"/>
          <c:showPercent val="0"/>
          <c:showBubbleSize val="0"/>
        </c:dLbls>
        <c:smooth val="0"/>
        <c:axId val="394262208"/>
        <c:axId val="394254528"/>
      </c:lineChart>
      <c:dateAx>
        <c:axId val="394262208"/>
        <c:scaling>
          <c:orientation val="minMax"/>
        </c:scaling>
        <c:delete val="0"/>
        <c:axPos val="b"/>
        <c:numFmt formatCode="[$-409]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54528"/>
        <c:crosses val="autoZero"/>
        <c:auto val="1"/>
        <c:lblOffset val="100"/>
        <c:baseTimeUnit val="months"/>
        <c:majorUnit val="2"/>
        <c:majorTimeUnit val="months"/>
      </c:dateAx>
      <c:valAx>
        <c:axId val="394254528"/>
        <c:scaling>
          <c:orientation val="minMax"/>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62208"/>
        <c:crosses val="autoZero"/>
        <c:crossBetween val="between"/>
        <c:dispUnits>
          <c:builtInUnit val="thousands"/>
        </c:dispUnits>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GMV on Grab promo</c:v>
                </c:pt>
              </c:strCache>
            </c:strRef>
          </c:tx>
          <c:spPr>
            <a:solidFill>
              <a:srgbClr val="00B14F"/>
            </a:solidFill>
            <a:ln>
              <a:noFill/>
            </a:ln>
            <a:effectLst/>
          </c:spPr>
          <c:invertIfNegative val="0"/>
          <c:dPt>
            <c:idx val="0"/>
            <c:invertIfNegative val="0"/>
            <c:bubble3D val="0"/>
            <c:spPr>
              <a:solidFill>
                <a:srgbClr val="00B14F"/>
              </a:solidFill>
              <a:ln>
                <a:noFill/>
              </a:ln>
              <a:effectLst/>
            </c:spPr>
            <c:extLst>
              <c:ext xmlns:c16="http://schemas.microsoft.com/office/drawing/2014/chart" uri="{C3380CC4-5D6E-409C-BE32-E72D297353CC}">
                <c16:uniqueId val="{00000001-A83A-411C-BE73-69192E6FC476}"/>
              </c:ext>
            </c:extLst>
          </c:dPt>
          <c:dPt>
            <c:idx val="1"/>
            <c:invertIfNegative val="0"/>
            <c:bubble3D val="0"/>
            <c:spPr>
              <a:solidFill>
                <a:srgbClr val="00B14F"/>
              </a:solidFill>
              <a:ln>
                <a:noFill/>
              </a:ln>
              <a:effectLst/>
            </c:spPr>
            <c:extLst>
              <c:ext xmlns:c16="http://schemas.microsoft.com/office/drawing/2014/chart" uri="{C3380CC4-5D6E-409C-BE32-E72D297353CC}">
                <c16:uniqueId val="{00000003-A83A-411C-BE73-69192E6FC476}"/>
              </c:ext>
            </c:extLst>
          </c:dPt>
          <c:dPt>
            <c:idx val="2"/>
            <c:invertIfNegative val="0"/>
            <c:bubble3D val="0"/>
            <c:spPr>
              <a:solidFill>
                <a:srgbClr val="00B14F"/>
              </a:solidFill>
              <a:ln>
                <a:noFill/>
              </a:ln>
              <a:effectLst/>
            </c:spPr>
            <c:extLst>
              <c:ext xmlns:c16="http://schemas.microsoft.com/office/drawing/2014/chart" uri="{C3380CC4-5D6E-409C-BE32-E72D297353CC}">
                <c16:uniqueId val="{00000005-A83A-411C-BE73-69192E6FC476}"/>
              </c:ext>
            </c:extLst>
          </c:dPt>
          <c:dPt>
            <c:idx val="3"/>
            <c:invertIfNegative val="0"/>
            <c:bubble3D val="0"/>
            <c:spPr>
              <a:solidFill>
                <a:srgbClr val="00B14F"/>
              </a:solidFill>
              <a:ln>
                <a:noFill/>
              </a:ln>
              <a:effectLst/>
            </c:spPr>
            <c:extLst>
              <c:ext xmlns:c16="http://schemas.microsoft.com/office/drawing/2014/chart" uri="{C3380CC4-5D6E-409C-BE32-E72D297353CC}">
                <c16:uniqueId val="{00000007-A83A-411C-BE73-69192E6FC476}"/>
              </c:ext>
            </c:extLst>
          </c:dPt>
          <c:dPt>
            <c:idx val="4"/>
            <c:invertIfNegative val="0"/>
            <c:bubble3D val="0"/>
            <c:spPr>
              <a:solidFill>
                <a:srgbClr val="00B14F"/>
              </a:solidFill>
              <a:ln>
                <a:noFill/>
              </a:ln>
              <a:effectLst/>
            </c:spPr>
            <c:extLst>
              <c:ext xmlns:c16="http://schemas.microsoft.com/office/drawing/2014/chart" uri="{C3380CC4-5D6E-409C-BE32-E72D297353CC}">
                <c16:uniqueId val="{00000009-A83A-411C-BE73-69192E6FC476}"/>
              </c:ext>
            </c:extLst>
          </c:dPt>
          <c:dPt>
            <c:idx val="5"/>
            <c:invertIfNegative val="0"/>
            <c:bubble3D val="0"/>
            <c:spPr>
              <a:solidFill>
                <a:srgbClr val="00B14F"/>
              </a:solidFill>
              <a:ln>
                <a:noFill/>
              </a:ln>
              <a:effectLst/>
            </c:spPr>
            <c:extLst>
              <c:ext xmlns:c16="http://schemas.microsoft.com/office/drawing/2014/chart" uri="{C3380CC4-5D6E-409C-BE32-E72D297353CC}">
                <c16:uniqueId val="{0000000B-A83A-411C-BE73-69192E6FC476}"/>
              </c:ext>
            </c:extLst>
          </c:dPt>
          <c:dPt>
            <c:idx val="7"/>
            <c:invertIfNegative val="0"/>
            <c:bubble3D val="0"/>
            <c:spPr>
              <a:solidFill>
                <a:srgbClr val="00B14F"/>
              </a:solidFill>
              <a:ln>
                <a:noFill/>
              </a:ln>
              <a:effectLst/>
            </c:spPr>
            <c:extLst>
              <c:ext xmlns:c16="http://schemas.microsoft.com/office/drawing/2014/chart" uri="{C3380CC4-5D6E-409C-BE32-E72D297353CC}">
                <c16:uniqueId val="{0000000D-A83A-411C-BE73-69192E6FC476}"/>
              </c:ext>
            </c:extLst>
          </c:dPt>
          <c:dLbls>
            <c:delete val="1"/>
          </c:dLbls>
          <c:cat>
            <c:strRef>
              <c:f>Sheet1!$A$2:$A$10</c:f>
              <c:strCache>
                <c:ptCount val="9"/>
                <c:pt idx="0">
                  <c:v>B</c:v>
                </c:pt>
                <c:pt idx="1">
                  <c:v>X</c:v>
                </c:pt>
                <c:pt idx="2">
                  <c:v>Y</c:v>
                </c:pt>
                <c:pt idx="3">
                  <c:v>G</c:v>
                </c:pt>
                <c:pt idx="4">
                  <c:v>E</c:v>
                </c:pt>
                <c:pt idx="5">
                  <c:v>D</c:v>
                </c:pt>
                <c:pt idx="6">
                  <c:v>Z</c:v>
                </c:pt>
                <c:pt idx="7">
                  <c:v>F</c:v>
                </c:pt>
                <c:pt idx="8">
                  <c:v>C</c:v>
                </c:pt>
              </c:strCache>
            </c:strRef>
          </c:cat>
          <c:val>
            <c:numRef>
              <c:f>Sheet1!$B$2:$B$10</c:f>
              <c:numCache>
                <c:formatCode>General</c:formatCode>
                <c:ptCount val="9"/>
                <c:pt idx="0">
                  <c:v>22.611093832316701</c:v>
                </c:pt>
                <c:pt idx="1">
                  <c:v>16.9218458568652</c:v>
                </c:pt>
                <c:pt idx="2">
                  <c:v>16.470283185793601</c:v>
                </c:pt>
                <c:pt idx="3">
                  <c:v>13.547409062556699</c:v>
                </c:pt>
                <c:pt idx="4">
                  <c:v>13.0800529093238</c:v>
                </c:pt>
                <c:pt idx="5">
                  <c:v>12.6137342926359</c:v>
                </c:pt>
                <c:pt idx="6">
                  <c:v>11.7308606228075</c:v>
                </c:pt>
                <c:pt idx="7">
                  <c:v>11.662431669427299</c:v>
                </c:pt>
                <c:pt idx="8">
                  <c:v>8.7254233842927906</c:v>
                </c:pt>
              </c:numCache>
            </c:numRef>
          </c:val>
          <c:extLst>
            <c:ext xmlns:c16="http://schemas.microsoft.com/office/drawing/2014/chart" uri="{C3380CC4-5D6E-409C-BE32-E72D297353CC}">
              <c16:uniqueId val="{0000000E-A83A-411C-BE73-69192E6FC476}"/>
            </c:ext>
          </c:extLst>
        </c:ser>
        <c:dLbls>
          <c:dLblPos val="outEnd"/>
          <c:showLegendKey val="0"/>
          <c:showVal val="1"/>
          <c:showCatName val="0"/>
          <c:showSerName val="0"/>
          <c:showPercent val="0"/>
          <c:showBubbleSize val="0"/>
        </c:dLbls>
        <c:gapWidth val="67"/>
        <c:overlap val="-27"/>
        <c:axId val="826714416"/>
        <c:axId val="826709136"/>
      </c:barChart>
      <c:catAx>
        <c:axId val="826714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26709136"/>
        <c:crosses val="autoZero"/>
        <c:auto val="1"/>
        <c:lblAlgn val="ctr"/>
        <c:lblOffset val="100"/>
        <c:noMultiLvlLbl val="0"/>
      </c:catAx>
      <c:valAx>
        <c:axId val="82670913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26714416"/>
        <c:crosses val="autoZero"/>
        <c:crossBetween val="between"/>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Sum of gmv</c:v>
                </c:pt>
              </c:strCache>
            </c:strRef>
          </c:tx>
          <c:spPr>
            <a:solidFill>
              <a:schemeClr val="bg1">
                <a:lumMod val="85000"/>
              </a:schemeClr>
            </a:solidFill>
            <a:ln>
              <a:noFill/>
            </a:ln>
            <a:effectLst/>
          </c:spPr>
          <c:invertIfNegative val="0"/>
          <c:dPt>
            <c:idx val="0"/>
            <c:invertIfNegative val="0"/>
            <c:bubble3D val="0"/>
            <c:spPr>
              <a:solidFill>
                <a:srgbClr val="00B14F"/>
              </a:solidFill>
              <a:ln>
                <a:noFill/>
              </a:ln>
              <a:effectLst/>
            </c:spPr>
            <c:extLst>
              <c:ext xmlns:c16="http://schemas.microsoft.com/office/drawing/2014/chart" uri="{C3380CC4-5D6E-409C-BE32-E72D297353CC}">
                <c16:uniqueId val="{00000006-E72A-4BDA-96F5-93D462D90D35}"/>
              </c:ext>
            </c:extLst>
          </c:dPt>
          <c:dPt>
            <c:idx val="1"/>
            <c:invertIfNegative val="0"/>
            <c:bubble3D val="0"/>
            <c:spPr>
              <a:solidFill>
                <a:srgbClr val="00B14F"/>
              </a:solidFill>
              <a:ln>
                <a:noFill/>
              </a:ln>
              <a:effectLst/>
            </c:spPr>
            <c:extLst>
              <c:ext xmlns:c16="http://schemas.microsoft.com/office/drawing/2014/chart" uri="{C3380CC4-5D6E-409C-BE32-E72D297353CC}">
                <c16:uniqueId val="{00000005-E72A-4BDA-96F5-93D462D90D35}"/>
              </c:ext>
            </c:extLst>
          </c:dPt>
          <c:dPt>
            <c:idx val="2"/>
            <c:invertIfNegative val="0"/>
            <c:bubble3D val="0"/>
            <c:spPr>
              <a:solidFill>
                <a:srgbClr val="00B14F"/>
              </a:solidFill>
              <a:ln>
                <a:noFill/>
              </a:ln>
              <a:effectLst/>
            </c:spPr>
            <c:extLst>
              <c:ext xmlns:c16="http://schemas.microsoft.com/office/drawing/2014/chart" uri="{C3380CC4-5D6E-409C-BE32-E72D297353CC}">
                <c16:uniqueId val="{00000004-E72A-4BDA-96F5-93D462D90D35}"/>
              </c:ext>
            </c:extLst>
          </c:dPt>
          <c:dPt>
            <c:idx val="3"/>
            <c:invertIfNegative val="0"/>
            <c:bubble3D val="0"/>
            <c:spPr>
              <a:solidFill>
                <a:srgbClr val="00B14F"/>
              </a:solidFill>
              <a:ln>
                <a:noFill/>
              </a:ln>
              <a:effectLst/>
            </c:spPr>
            <c:extLst>
              <c:ext xmlns:c16="http://schemas.microsoft.com/office/drawing/2014/chart" uri="{C3380CC4-5D6E-409C-BE32-E72D297353CC}">
                <c16:uniqueId val="{00000003-E72A-4BDA-96F5-93D462D90D35}"/>
              </c:ext>
            </c:extLst>
          </c:dPt>
          <c:dLbls>
            <c:delete val="1"/>
          </c:dLbls>
          <c:cat>
            <c:strRef>
              <c:f>Sheet1!$A$2:$A$10</c:f>
              <c:strCache>
                <c:ptCount val="9"/>
                <c:pt idx="0">
                  <c:v>E</c:v>
                </c:pt>
                <c:pt idx="1">
                  <c:v>D</c:v>
                </c:pt>
                <c:pt idx="2">
                  <c:v>F</c:v>
                </c:pt>
                <c:pt idx="3">
                  <c:v>X</c:v>
                </c:pt>
                <c:pt idx="4">
                  <c:v>Z</c:v>
                </c:pt>
                <c:pt idx="5">
                  <c:v>Y</c:v>
                </c:pt>
                <c:pt idx="6">
                  <c:v>B</c:v>
                </c:pt>
                <c:pt idx="7">
                  <c:v>G</c:v>
                </c:pt>
                <c:pt idx="8">
                  <c:v>C</c:v>
                </c:pt>
              </c:strCache>
            </c:strRef>
          </c:cat>
          <c:val>
            <c:numRef>
              <c:f>Sheet1!$B$2:$B$10</c:f>
              <c:numCache>
                <c:formatCode>General</c:formatCode>
                <c:ptCount val="9"/>
                <c:pt idx="0">
                  <c:v>13364856</c:v>
                </c:pt>
                <c:pt idx="1">
                  <c:v>11865918</c:v>
                </c:pt>
                <c:pt idx="2">
                  <c:v>11652150</c:v>
                </c:pt>
                <c:pt idx="3">
                  <c:v>11192622</c:v>
                </c:pt>
                <c:pt idx="4">
                  <c:v>4910049</c:v>
                </c:pt>
                <c:pt idx="5">
                  <c:v>4204121</c:v>
                </c:pt>
                <c:pt idx="6">
                  <c:v>1865134</c:v>
                </c:pt>
                <c:pt idx="7">
                  <c:v>844722</c:v>
                </c:pt>
                <c:pt idx="8">
                  <c:v>728461</c:v>
                </c:pt>
              </c:numCache>
            </c:numRef>
          </c:val>
          <c:extLst>
            <c:ext xmlns:c16="http://schemas.microsoft.com/office/drawing/2014/chart" uri="{C3380CC4-5D6E-409C-BE32-E72D297353CC}">
              <c16:uniqueId val="{00000000-E72A-4BDA-96F5-93D462D90D35}"/>
            </c:ext>
          </c:extLst>
        </c:ser>
        <c:dLbls>
          <c:dLblPos val="outEnd"/>
          <c:showLegendKey val="0"/>
          <c:showVal val="1"/>
          <c:showCatName val="0"/>
          <c:showSerName val="0"/>
          <c:showPercent val="0"/>
          <c:showBubbleSize val="0"/>
        </c:dLbls>
        <c:gapWidth val="67"/>
        <c:overlap val="-27"/>
        <c:axId val="826714416"/>
        <c:axId val="826709136"/>
      </c:barChart>
      <c:catAx>
        <c:axId val="826714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26709136"/>
        <c:crosses val="autoZero"/>
        <c:auto val="1"/>
        <c:lblAlgn val="ctr"/>
        <c:lblOffset val="100"/>
        <c:noMultiLvlLbl val="0"/>
      </c:catAx>
      <c:valAx>
        <c:axId val="82670913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26714416"/>
        <c:crosses val="autoZero"/>
        <c:crossBetween val="between"/>
        <c:dispUnits>
          <c:builtInUnit val="millions"/>
        </c:dispUnits>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Sum of order</c:v>
                </c:pt>
              </c:strCache>
            </c:strRef>
          </c:tx>
          <c:spPr>
            <a:solidFill>
              <a:schemeClr val="bg1">
                <a:lumMod val="85000"/>
              </a:schemeClr>
            </a:solidFill>
            <a:ln>
              <a:noFill/>
            </a:ln>
            <a:effectLst/>
          </c:spPr>
          <c:invertIfNegative val="0"/>
          <c:dPt>
            <c:idx val="0"/>
            <c:invertIfNegative val="0"/>
            <c:bubble3D val="0"/>
            <c:spPr>
              <a:solidFill>
                <a:srgbClr val="00B14F"/>
              </a:solidFill>
              <a:ln>
                <a:noFill/>
              </a:ln>
              <a:effectLst/>
            </c:spPr>
            <c:extLst>
              <c:ext xmlns:c16="http://schemas.microsoft.com/office/drawing/2014/chart" uri="{C3380CC4-5D6E-409C-BE32-E72D297353CC}">
                <c16:uniqueId val="{00000001-3764-4B63-9149-59369EAB9991}"/>
              </c:ext>
            </c:extLst>
          </c:dPt>
          <c:dPt>
            <c:idx val="1"/>
            <c:invertIfNegative val="0"/>
            <c:bubble3D val="0"/>
            <c:spPr>
              <a:solidFill>
                <a:srgbClr val="00B14F"/>
              </a:solidFill>
              <a:ln>
                <a:noFill/>
              </a:ln>
              <a:effectLst/>
            </c:spPr>
            <c:extLst>
              <c:ext xmlns:c16="http://schemas.microsoft.com/office/drawing/2014/chart" uri="{C3380CC4-5D6E-409C-BE32-E72D297353CC}">
                <c16:uniqueId val="{00000002-3764-4B63-9149-59369EAB9991}"/>
              </c:ext>
            </c:extLst>
          </c:dPt>
          <c:dPt>
            <c:idx val="2"/>
            <c:invertIfNegative val="0"/>
            <c:bubble3D val="0"/>
            <c:spPr>
              <a:solidFill>
                <a:srgbClr val="00B14F"/>
              </a:solidFill>
              <a:ln>
                <a:noFill/>
              </a:ln>
              <a:effectLst/>
            </c:spPr>
            <c:extLst>
              <c:ext xmlns:c16="http://schemas.microsoft.com/office/drawing/2014/chart" uri="{C3380CC4-5D6E-409C-BE32-E72D297353CC}">
                <c16:uniqueId val="{00000003-3764-4B63-9149-59369EAB9991}"/>
              </c:ext>
            </c:extLst>
          </c:dPt>
          <c:dPt>
            <c:idx val="3"/>
            <c:invertIfNegative val="0"/>
            <c:bubble3D val="0"/>
            <c:spPr>
              <a:solidFill>
                <a:srgbClr val="00B14F"/>
              </a:solidFill>
              <a:ln>
                <a:noFill/>
              </a:ln>
              <a:effectLst/>
            </c:spPr>
            <c:extLst>
              <c:ext xmlns:c16="http://schemas.microsoft.com/office/drawing/2014/chart" uri="{C3380CC4-5D6E-409C-BE32-E72D297353CC}">
                <c16:uniqueId val="{00000004-3764-4B63-9149-59369EAB9991}"/>
              </c:ext>
            </c:extLst>
          </c:dPt>
          <c:cat>
            <c:strRef>
              <c:f>Sheet1!$A$2:$A$10</c:f>
              <c:strCache>
                <c:ptCount val="9"/>
                <c:pt idx="0">
                  <c:v>E</c:v>
                </c:pt>
                <c:pt idx="1">
                  <c:v>D</c:v>
                </c:pt>
                <c:pt idx="2">
                  <c:v>F</c:v>
                </c:pt>
                <c:pt idx="3">
                  <c:v>X</c:v>
                </c:pt>
                <c:pt idx="4">
                  <c:v>Z</c:v>
                </c:pt>
                <c:pt idx="5">
                  <c:v>Y</c:v>
                </c:pt>
                <c:pt idx="6">
                  <c:v>B</c:v>
                </c:pt>
                <c:pt idx="7">
                  <c:v>C</c:v>
                </c:pt>
                <c:pt idx="8">
                  <c:v>G</c:v>
                </c:pt>
              </c:strCache>
            </c:strRef>
          </c:cat>
          <c:val>
            <c:numRef>
              <c:f>Sheet1!$B$2:$B$10</c:f>
              <c:numCache>
                <c:formatCode>General</c:formatCode>
                <c:ptCount val="9"/>
                <c:pt idx="0">
                  <c:v>1567556</c:v>
                </c:pt>
                <c:pt idx="1">
                  <c:v>1524886</c:v>
                </c:pt>
                <c:pt idx="2">
                  <c:v>1317258</c:v>
                </c:pt>
                <c:pt idx="3">
                  <c:v>1114917</c:v>
                </c:pt>
                <c:pt idx="4">
                  <c:v>461571</c:v>
                </c:pt>
                <c:pt idx="5">
                  <c:v>405914</c:v>
                </c:pt>
                <c:pt idx="6">
                  <c:v>150678</c:v>
                </c:pt>
                <c:pt idx="7">
                  <c:v>80989</c:v>
                </c:pt>
                <c:pt idx="8">
                  <c:v>56602</c:v>
                </c:pt>
              </c:numCache>
            </c:numRef>
          </c:val>
          <c:extLst>
            <c:ext xmlns:c16="http://schemas.microsoft.com/office/drawing/2014/chart" uri="{C3380CC4-5D6E-409C-BE32-E72D297353CC}">
              <c16:uniqueId val="{00000000-3764-4B63-9149-59369EAB9991}"/>
            </c:ext>
          </c:extLst>
        </c:ser>
        <c:dLbls>
          <c:showLegendKey val="0"/>
          <c:showVal val="0"/>
          <c:showCatName val="0"/>
          <c:showSerName val="0"/>
          <c:showPercent val="0"/>
          <c:showBubbleSize val="0"/>
        </c:dLbls>
        <c:gapWidth val="66"/>
        <c:overlap val="-27"/>
        <c:axId val="826714416"/>
        <c:axId val="826709136"/>
      </c:barChart>
      <c:catAx>
        <c:axId val="826714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26709136"/>
        <c:crosses val="autoZero"/>
        <c:auto val="1"/>
        <c:lblAlgn val="ctr"/>
        <c:lblOffset val="100"/>
        <c:noMultiLvlLbl val="0"/>
      </c:catAx>
      <c:valAx>
        <c:axId val="82670913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26714416"/>
        <c:crosses val="autoZero"/>
        <c:crossBetween val="between"/>
        <c:majorUnit val="300000"/>
        <c:minorUnit val="60000"/>
        <c:dispUnits>
          <c:builtInUnit val="thousands"/>
        </c:dispUnits>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Average Order Value</c:v>
                </c:pt>
              </c:strCache>
            </c:strRef>
          </c:tx>
          <c:spPr>
            <a:solidFill>
              <a:schemeClr val="bg1">
                <a:lumMod val="85000"/>
              </a:schemeClr>
            </a:solidFill>
            <a:ln>
              <a:noFill/>
            </a:ln>
            <a:effectLst/>
          </c:spPr>
          <c:invertIfNegative val="0"/>
          <c:dPt>
            <c:idx val="0"/>
            <c:invertIfNegative val="0"/>
            <c:bubble3D val="0"/>
            <c:spPr>
              <a:solidFill>
                <a:schemeClr val="bg1">
                  <a:lumMod val="85000"/>
                </a:schemeClr>
              </a:solidFill>
              <a:ln>
                <a:noFill/>
              </a:ln>
              <a:effectLst/>
            </c:spPr>
            <c:extLst>
              <c:ext xmlns:c16="http://schemas.microsoft.com/office/drawing/2014/chart" uri="{C3380CC4-5D6E-409C-BE32-E72D297353CC}">
                <c16:uniqueId val="{00000001-A10F-4536-86BB-0C1E9B176B59}"/>
              </c:ext>
            </c:extLst>
          </c:dPt>
          <c:dPt>
            <c:idx val="1"/>
            <c:invertIfNegative val="0"/>
            <c:bubble3D val="0"/>
            <c:spPr>
              <a:solidFill>
                <a:schemeClr val="bg1">
                  <a:lumMod val="85000"/>
                </a:schemeClr>
              </a:solidFill>
              <a:ln>
                <a:noFill/>
              </a:ln>
              <a:effectLst/>
            </c:spPr>
            <c:extLst>
              <c:ext xmlns:c16="http://schemas.microsoft.com/office/drawing/2014/chart" uri="{C3380CC4-5D6E-409C-BE32-E72D297353CC}">
                <c16:uniqueId val="{00000003-A10F-4536-86BB-0C1E9B176B59}"/>
              </c:ext>
            </c:extLst>
          </c:dPt>
          <c:dPt>
            <c:idx val="2"/>
            <c:invertIfNegative val="0"/>
            <c:bubble3D val="0"/>
            <c:spPr>
              <a:solidFill>
                <a:schemeClr val="bg1">
                  <a:lumMod val="85000"/>
                </a:schemeClr>
              </a:solidFill>
              <a:ln>
                <a:noFill/>
              </a:ln>
              <a:effectLst/>
            </c:spPr>
            <c:extLst>
              <c:ext xmlns:c16="http://schemas.microsoft.com/office/drawing/2014/chart" uri="{C3380CC4-5D6E-409C-BE32-E72D297353CC}">
                <c16:uniqueId val="{00000005-A10F-4536-86BB-0C1E9B176B59}"/>
              </c:ext>
            </c:extLst>
          </c:dPt>
          <c:dPt>
            <c:idx val="3"/>
            <c:invertIfNegative val="0"/>
            <c:bubble3D val="0"/>
            <c:spPr>
              <a:solidFill>
                <a:schemeClr val="bg1">
                  <a:lumMod val="85000"/>
                </a:schemeClr>
              </a:solidFill>
              <a:ln>
                <a:noFill/>
              </a:ln>
              <a:effectLst/>
            </c:spPr>
            <c:extLst>
              <c:ext xmlns:c16="http://schemas.microsoft.com/office/drawing/2014/chart" uri="{C3380CC4-5D6E-409C-BE32-E72D297353CC}">
                <c16:uniqueId val="{00000007-A10F-4536-86BB-0C1E9B176B59}"/>
              </c:ext>
            </c:extLst>
          </c:dPt>
          <c:dPt>
            <c:idx val="4"/>
            <c:invertIfNegative val="0"/>
            <c:bubble3D val="0"/>
            <c:spPr>
              <a:solidFill>
                <a:srgbClr val="00B14F"/>
              </a:solidFill>
              <a:ln>
                <a:noFill/>
              </a:ln>
              <a:effectLst/>
            </c:spPr>
            <c:extLst>
              <c:ext xmlns:c16="http://schemas.microsoft.com/office/drawing/2014/chart" uri="{C3380CC4-5D6E-409C-BE32-E72D297353CC}">
                <c16:uniqueId val="{0000000B-A10F-4536-86BB-0C1E9B176B59}"/>
              </c:ext>
            </c:extLst>
          </c:dPt>
          <c:dPt>
            <c:idx val="6"/>
            <c:invertIfNegative val="0"/>
            <c:bubble3D val="0"/>
            <c:spPr>
              <a:solidFill>
                <a:srgbClr val="00B14F"/>
              </a:solidFill>
              <a:ln>
                <a:noFill/>
              </a:ln>
              <a:effectLst/>
            </c:spPr>
            <c:extLst>
              <c:ext xmlns:c16="http://schemas.microsoft.com/office/drawing/2014/chart" uri="{C3380CC4-5D6E-409C-BE32-E72D297353CC}">
                <c16:uniqueId val="{0000000C-A10F-4536-86BB-0C1E9B176B59}"/>
              </c:ext>
            </c:extLst>
          </c:dPt>
          <c:dPt>
            <c:idx val="7"/>
            <c:invertIfNegative val="0"/>
            <c:bubble3D val="0"/>
            <c:spPr>
              <a:solidFill>
                <a:srgbClr val="00B14F"/>
              </a:solidFill>
              <a:ln>
                <a:noFill/>
              </a:ln>
              <a:effectLst/>
            </c:spPr>
            <c:extLst>
              <c:ext xmlns:c16="http://schemas.microsoft.com/office/drawing/2014/chart" uri="{C3380CC4-5D6E-409C-BE32-E72D297353CC}">
                <c16:uniqueId val="{00000009-A10F-4536-86BB-0C1E9B176B59}"/>
              </c:ext>
            </c:extLst>
          </c:dPt>
          <c:dPt>
            <c:idx val="8"/>
            <c:invertIfNegative val="0"/>
            <c:bubble3D val="0"/>
            <c:spPr>
              <a:solidFill>
                <a:srgbClr val="00B14F"/>
              </a:solidFill>
              <a:ln>
                <a:noFill/>
              </a:ln>
              <a:effectLst/>
            </c:spPr>
            <c:extLst>
              <c:ext xmlns:c16="http://schemas.microsoft.com/office/drawing/2014/chart" uri="{C3380CC4-5D6E-409C-BE32-E72D297353CC}">
                <c16:uniqueId val="{0000000A-A10F-4536-86BB-0C1E9B176B59}"/>
              </c:ext>
            </c:extLst>
          </c:dPt>
          <c:dLbls>
            <c:delete val="1"/>
          </c:dLbls>
          <c:cat>
            <c:strRef>
              <c:f>Sheet1!$A$2:$A$10</c:f>
              <c:strCache>
                <c:ptCount val="9"/>
                <c:pt idx="0">
                  <c:v>G</c:v>
                </c:pt>
                <c:pt idx="1">
                  <c:v>B</c:v>
                </c:pt>
                <c:pt idx="2">
                  <c:v>Z</c:v>
                </c:pt>
                <c:pt idx="3">
                  <c:v>Y</c:v>
                </c:pt>
                <c:pt idx="4">
                  <c:v>X</c:v>
                </c:pt>
                <c:pt idx="5">
                  <c:v>C</c:v>
                </c:pt>
                <c:pt idx="6">
                  <c:v>F</c:v>
                </c:pt>
                <c:pt idx="7">
                  <c:v>E</c:v>
                </c:pt>
                <c:pt idx="8">
                  <c:v>D</c:v>
                </c:pt>
              </c:strCache>
            </c:strRef>
          </c:cat>
          <c:val>
            <c:numRef>
              <c:f>Sheet1!$B$2:$B$10</c:f>
              <c:numCache>
                <c:formatCode>General</c:formatCode>
                <c:ptCount val="9"/>
                <c:pt idx="0">
                  <c:v>14.9238896152079</c:v>
                </c:pt>
                <c:pt idx="1">
                  <c:v>12.378276855280699</c:v>
                </c:pt>
                <c:pt idx="2">
                  <c:v>10.6376895428872</c:v>
                </c:pt>
                <c:pt idx="3">
                  <c:v>10.3571717161763</c:v>
                </c:pt>
                <c:pt idx="4">
                  <c:v>10.0389733047392</c:v>
                </c:pt>
                <c:pt idx="5">
                  <c:v>8.9945671634419497</c:v>
                </c:pt>
                <c:pt idx="6">
                  <c:v>8.8457614225914707</c:v>
                </c:pt>
                <c:pt idx="7">
                  <c:v>8.5259193291977997</c:v>
                </c:pt>
                <c:pt idx="8">
                  <c:v>7.7815115359443201</c:v>
                </c:pt>
              </c:numCache>
            </c:numRef>
          </c:val>
          <c:extLst>
            <c:ext xmlns:c16="http://schemas.microsoft.com/office/drawing/2014/chart" uri="{C3380CC4-5D6E-409C-BE32-E72D297353CC}">
              <c16:uniqueId val="{00000008-A10F-4536-86BB-0C1E9B176B59}"/>
            </c:ext>
          </c:extLst>
        </c:ser>
        <c:dLbls>
          <c:dLblPos val="outEnd"/>
          <c:showLegendKey val="0"/>
          <c:showVal val="1"/>
          <c:showCatName val="0"/>
          <c:showSerName val="0"/>
          <c:showPercent val="0"/>
          <c:showBubbleSize val="0"/>
        </c:dLbls>
        <c:gapWidth val="67"/>
        <c:overlap val="-27"/>
        <c:axId val="826714416"/>
        <c:axId val="826709136"/>
      </c:barChart>
      <c:catAx>
        <c:axId val="826714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26709136"/>
        <c:crosses val="autoZero"/>
        <c:auto val="1"/>
        <c:lblAlgn val="ctr"/>
        <c:lblOffset val="100"/>
        <c:noMultiLvlLbl val="0"/>
      </c:catAx>
      <c:valAx>
        <c:axId val="826709136"/>
        <c:scaling>
          <c:orientation val="minMax"/>
          <c:max val="18"/>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26714416"/>
        <c:crosses val="autoZero"/>
        <c:crossBetween val="between"/>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Brand B</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Sheet1!$B$2:$B$25</c:f>
              <c:numCache>
                <c:formatCode>General</c:formatCode>
                <c:ptCount val="24"/>
                <c:pt idx="0">
                  <c:v>15601.2</c:v>
                </c:pt>
                <c:pt idx="1">
                  <c:v>12964.6</c:v>
                </c:pt>
                <c:pt idx="2">
                  <c:v>19580.7</c:v>
                </c:pt>
                <c:pt idx="3">
                  <c:v>17766.7</c:v>
                </c:pt>
                <c:pt idx="4">
                  <c:v>17178.5</c:v>
                </c:pt>
                <c:pt idx="5">
                  <c:v>10655.6</c:v>
                </c:pt>
                <c:pt idx="6">
                  <c:v>9931.7272727272702</c:v>
                </c:pt>
                <c:pt idx="7">
                  <c:v>10953.8181818181</c:v>
                </c:pt>
                <c:pt idx="8">
                  <c:v>10668.272727272701</c:v>
                </c:pt>
                <c:pt idx="9">
                  <c:v>12123.6363636363</c:v>
                </c:pt>
                <c:pt idx="10">
                  <c:v>12064.545454545399</c:v>
                </c:pt>
                <c:pt idx="11">
                  <c:v>13321.909090908999</c:v>
                </c:pt>
                <c:pt idx="12">
                  <c:v>13199.272727272701</c:v>
                </c:pt>
                <c:pt idx="13">
                  <c:v>11399.8181818181</c:v>
                </c:pt>
                <c:pt idx="14">
                  <c:v>14488.090909090901</c:v>
                </c:pt>
                <c:pt idx="15">
                  <c:v>15107.4545454545</c:v>
                </c:pt>
                <c:pt idx="16">
                  <c:v>16050.4545454545</c:v>
                </c:pt>
                <c:pt idx="17">
                  <c:v>16331.272727272701</c:v>
                </c:pt>
                <c:pt idx="18">
                  <c:v>15585.545454545399</c:v>
                </c:pt>
                <c:pt idx="19">
                  <c:v>13668.272727272701</c:v>
                </c:pt>
                <c:pt idx="20">
                  <c:v>13429.4545454545</c:v>
                </c:pt>
                <c:pt idx="21">
                  <c:v>12923.909090908999</c:v>
                </c:pt>
                <c:pt idx="22">
                  <c:v>15227.4</c:v>
                </c:pt>
                <c:pt idx="23">
                  <c:v>14884.1</c:v>
                </c:pt>
              </c:numCache>
            </c:numRef>
          </c:val>
          <c:smooth val="0"/>
          <c:extLst>
            <c:ext xmlns:c16="http://schemas.microsoft.com/office/drawing/2014/chart" uri="{C3380CC4-5D6E-409C-BE32-E72D297353CC}">
              <c16:uniqueId val="{00000000-0AB2-428F-9436-28E7B484B33E}"/>
            </c:ext>
          </c:extLst>
        </c:ser>
        <c:ser>
          <c:idx val="1"/>
          <c:order val="1"/>
          <c:tx>
            <c:strRef>
              <c:f>Sheet1!$C$1</c:f>
              <c:strCache>
                <c:ptCount val="1"/>
                <c:pt idx="0">
                  <c:v>Brand C</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Sheet1!$C$2:$C$25</c:f>
              <c:numCache>
                <c:formatCode>General</c:formatCode>
                <c:ptCount val="24"/>
                <c:pt idx="0">
                  <c:v>1496.046875</c:v>
                </c:pt>
                <c:pt idx="1">
                  <c:v>1044.1692307692299</c:v>
                </c:pt>
                <c:pt idx="2">
                  <c:v>1151.3582089552201</c:v>
                </c:pt>
                <c:pt idx="3">
                  <c:v>1095.1692307692299</c:v>
                </c:pt>
                <c:pt idx="4">
                  <c:v>1287.0895522388</c:v>
                </c:pt>
                <c:pt idx="5">
                  <c:v>1350.2941176470499</c:v>
                </c:pt>
                <c:pt idx="6">
                  <c:v>1463.7313432835799</c:v>
                </c:pt>
                <c:pt idx="7">
                  <c:v>1190.4461538461501</c:v>
                </c:pt>
                <c:pt idx="8">
                  <c:v>1043.765625</c:v>
                </c:pt>
                <c:pt idx="9">
                  <c:v>1032.5645161290299</c:v>
                </c:pt>
                <c:pt idx="10">
                  <c:v>871.5</c:v>
                </c:pt>
                <c:pt idx="11">
                  <c:v>931.76666666666597</c:v>
                </c:pt>
                <c:pt idx="12">
                  <c:v>1131.69642857142</c:v>
                </c:pt>
                <c:pt idx="13">
                  <c:v>1165.22807017543</c:v>
                </c:pt>
                <c:pt idx="14">
                  <c:v>1076.2982456140301</c:v>
                </c:pt>
                <c:pt idx="15">
                  <c:v>1150.6181818181799</c:v>
                </c:pt>
                <c:pt idx="16">
                  <c:v>1313.7321428571399</c:v>
                </c:pt>
                <c:pt idx="17">
                  <c:v>1344.7321428571399</c:v>
                </c:pt>
                <c:pt idx="18">
                  <c:v>1197.18518518518</c:v>
                </c:pt>
                <c:pt idx="19">
                  <c:v>1152.5185185185101</c:v>
                </c:pt>
                <c:pt idx="20">
                  <c:v>1053.9814814814799</c:v>
                </c:pt>
                <c:pt idx="21">
                  <c:v>896.35849056603695</c:v>
                </c:pt>
                <c:pt idx="22">
                  <c:v>795.87037037036998</c:v>
                </c:pt>
                <c:pt idx="23">
                  <c:v>978.423076923076</c:v>
                </c:pt>
              </c:numCache>
            </c:numRef>
          </c:val>
          <c:smooth val="0"/>
          <c:extLst>
            <c:ext xmlns:c16="http://schemas.microsoft.com/office/drawing/2014/chart" uri="{C3380CC4-5D6E-409C-BE32-E72D297353CC}">
              <c16:uniqueId val="{00000001-0AB2-428F-9436-28E7B484B33E}"/>
            </c:ext>
          </c:extLst>
        </c:ser>
        <c:ser>
          <c:idx val="2"/>
          <c:order val="2"/>
          <c:tx>
            <c:strRef>
              <c:f>Sheet1!$D$1</c:f>
              <c:strCache>
                <c:ptCount val="1"/>
                <c:pt idx="0">
                  <c:v>Brand D</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Sheet1!$D$2:$D$25</c:f>
              <c:numCache>
                <c:formatCode>General</c:formatCode>
                <c:ptCount val="24"/>
                <c:pt idx="0">
                  <c:v>4281.375</c:v>
                </c:pt>
                <c:pt idx="1">
                  <c:v>3474.8773584905598</c:v>
                </c:pt>
                <c:pt idx="2">
                  <c:v>3785.9537037036998</c:v>
                </c:pt>
                <c:pt idx="3">
                  <c:v>3946.9107142857101</c:v>
                </c:pt>
                <c:pt idx="4">
                  <c:v>4366.3628318583997</c:v>
                </c:pt>
                <c:pt idx="5">
                  <c:v>4703.6842105263104</c:v>
                </c:pt>
                <c:pt idx="6">
                  <c:v>4896.0756302521004</c:v>
                </c:pt>
                <c:pt idx="7">
                  <c:v>5154.5714285714203</c:v>
                </c:pt>
                <c:pt idx="8">
                  <c:v>4554.1923076923003</c:v>
                </c:pt>
                <c:pt idx="9">
                  <c:v>4881.1472868216997</c:v>
                </c:pt>
                <c:pt idx="10">
                  <c:v>4386.7651515151501</c:v>
                </c:pt>
                <c:pt idx="11">
                  <c:v>5211.05</c:v>
                </c:pt>
                <c:pt idx="12">
                  <c:v>5326.8888888888796</c:v>
                </c:pt>
                <c:pt idx="13">
                  <c:v>6292.9863945578199</c:v>
                </c:pt>
                <c:pt idx="14">
                  <c:v>6788.8231292517003</c:v>
                </c:pt>
                <c:pt idx="15">
                  <c:v>7229.3533333333298</c:v>
                </c:pt>
                <c:pt idx="16">
                  <c:v>7506.0266666666603</c:v>
                </c:pt>
                <c:pt idx="17">
                  <c:v>7286.9019607843102</c:v>
                </c:pt>
                <c:pt idx="18">
                  <c:v>6579.67320261437</c:v>
                </c:pt>
                <c:pt idx="19">
                  <c:v>6771.6209150326704</c:v>
                </c:pt>
                <c:pt idx="20">
                  <c:v>5878.7987012986996</c:v>
                </c:pt>
                <c:pt idx="21">
                  <c:v>5817.9032258064499</c:v>
                </c:pt>
                <c:pt idx="22">
                  <c:v>5765.2903225806403</c:v>
                </c:pt>
                <c:pt idx="23">
                  <c:v>6919.6187499999996</c:v>
                </c:pt>
              </c:numCache>
            </c:numRef>
          </c:val>
          <c:smooth val="0"/>
          <c:extLst>
            <c:ext xmlns:c16="http://schemas.microsoft.com/office/drawing/2014/chart" uri="{C3380CC4-5D6E-409C-BE32-E72D297353CC}">
              <c16:uniqueId val="{00000002-0AB2-428F-9436-28E7B484B33E}"/>
            </c:ext>
          </c:extLst>
        </c:ser>
        <c:ser>
          <c:idx val="3"/>
          <c:order val="3"/>
          <c:tx>
            <c:strRef>
              <c:f>Sheet1!$E$1</c:f>
              <c:strCache>
                <c:ptCount val="1"/>
                <c:pt idx="0">
                  <c:v>Brand E</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Sheet1!$E$2:$E$25</c:f>
              <c:numCache>
                <c:formatCode>General</c:formatCode>
                <c:ptCount val="24"/>
                <c:pt idx="0">
                  <c:v>6285.7820512820499</c:v>
                </c:pt>
                <c:pt idx="1">
                  <c:v>5005.53246753246</c:v>
                </c:pt>
                <c:pt idx="2">
                  <c:v>5351.1493506493498</c:v>
                </c:pt>
                <c:pt idx="3">
                  <c:v>5336.82165605095</c:v>
                </c:pt>
                <c:pt idx="4">
                  <c:v>5733.8937500000002</c:v>
                </c:pt>
                <c:pt idx="5">
                  <c:v>6034.8282208588898</c:v>
                </c:pt>
                <c:pt idx="6">
                  <c:v>6259.24074074074</c:v>
                </c:pt>
                <c:pt idx="7">
                  <c:v>6668.7048192770999</c:v>
                </c:pt>
                <c:pt idx="8">
                  <c:v>5951.3823529411702</c:v>
                </c:pt>
                <c:pt idx="9">
                  <c:v>5467.3662790697599</c:v>
                </c:pt>
                <c:pt idx="10">
                  <c:v>5080.1860465116197</c:v>
                </c:pt>
                <c:pt idx="11">
                  <c:v>5865.6777777777697</c:v>
                </c:pt>
                <c:pt idx="12">
                  <c:v>5979.3756906077297</c:v>
                </c:pt>
                <c:pt idx="13">
                  <c:v>6138.4777777777699</c:v>
                </c:pt>
                <c:pt idx="14">
                  <c:v>5888.99444444444</c:v>
                </c:pt>
                <c:pt idx="15">
                  <c:v>5561.3186813186803</c:v>
                </c:pt>
                <c:pt idx="16">
                  <c:v>6043.6077348066301</c:v>
                </c:pt>
                <c:pt idx="17">
                  <c:v>7089.2857142857101</c:v>
                </c:pt>
                <c:pt idx="18">
                  <c:v>6715.4784946236496</c:v>
                </c:pt>
                <c:pt idx="19">
                  <c:v>6917.2063492063398</c:v>
                </c:pt>
                <c:pt idx="20">
                  <c:v>5378.1036269429997</c:v>
                </c:pt>
                <c:pt idx="21">
                  <c:v>5158.8469387755104</c:v>
                </c:pt>
                <c:pt idx="22">
                  <c:v>4832.5721393034801</c:v>
                </c:pt>
                <c:pt idx="23">
                  <c:v>5555.6067961164999</c:v>
                </c:pt>
              </c:numCache>
            </c:numRef>
          </c:val>
          <c:smooth val="0"/>
          <c:extLst>
            <c:ext xmlns:c16="http://schemas.microsoft.com/office/drawing/2014/chart" uri="{C3380CC4-5D6E-409C-BE32-E72D297353CC}">
              <c16:uniqueId val="{00000003-0AB2-428F-9436-28E7B484B33E}"/>
            </c:ext>
          </c:extLst>
        </c:ser>
        <c:ser>
          <c:idx val="4"/>
          <c:order val="4"/>
          <c:tx>
            <c:strRef>
              <c:f>Sheet1!$F$1</c:f>
              <c:strCache>
                <c:ptCount val="1"/>
                <c:pt idx="0">
                  <c:v>Brand F</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Sheet1!$F$2:$F$25</c:f>
              <c:numCache>
                <c:formatCode>General</c:formatCode>
                <c:ptCount val="24"/>
                <c:pt idx="0">
                  <c:v>5778.5911602209899</c:v>
                </c:pt>
                <c:pt idx="1">
                  <c:v>4164.3867403314898</c:v>
                </c:pt>
                <c:pt idx="2">
                  <c:v>5100.13259668508</c:v>
                </c:pt>
                <c:pt idx="3">
                  <c:v>5195.9021739130403</c:v>
                </c:pt>
                <c:pt idx="4">
                  <c:v>6784.5989304812801</c:v>
                </c:pt>
                <c:pt idx="5">
                  <c:v>6892.6290322580599</c:v>
                </c:pt>
                <c:pt idx="6">
                  <c:v>6123.5706806282697</c:v>
                </c:pt>
                <c:pt idx="7">
                  <c:v>5951.9333333333298</c:v>
                </c:pt>
                <c:pt idx="8">
                  <c:v>5386.4615384615299</c:v>
                </c:pt>
                <c:pt idx="9">
                  <c:v>4791.7282051282</c:v>
                </c:pt>
                <c:pt idx="10">
                  <c:v>5157.8775510203996</c:v>
                </c:pt>
                <c:pt idx="11">
                  <c:v>5910.11</c:v>
                </c:pt>
                <c:pt idx="12">
                  <c:v>4912.5297029702897</c:v>
                </c:pt>
                <c:pt idx="13">
                  <c:v>4829</c:v>
                </c:pt>
                <c:pt idx="14">
                  <c:v>4591.4285714285697</c:v>
                </c:pt>
                <c:pt idx="15">
                  <c:v>4780.93103448275</c:v>
                </c:pt>
                <c:pt idx="16">
                  <c:v>5142.7661691542198</c:v>
                </c:pt>
                <c:pt idx="17">
                  <c:v>5680.01</c:v>
                </c:pt>
                <c:pt idx="18">
                  <c:v>5190.25</c:v>
                </c:pt>
                <c:pt idx="19">
                  <c:v>4800.4009900990004</c:v>
                </c:pt>
                <c:pt idx="20">
                  <c:v>4076.960591133</c:v>
                </c:pt>
                <c:pt idx="21">
                  <c:v>4473.6831683168302</c:v>
                </c:pt>
                <c:pt idx="22">
                  <c:v>4685.5050000000001</c:v>
                </c:pt>
                <c:pt idx="23">
                  <c:v>4587.9166666666597</c:v>
                </c:pt>
              </c:numCache>
            </c:numRef>
          </c:val>
          <c:smooth val="0"/>
          <c:extLst>
            <c:ext xmlns:c16="http://schemas.microsoft.com/office/drawing/2014/chart" uri="{C3380CC4-5D6E-409C-BE32-E72D297353CC}">
              <c16:uniqueId val="{00000004-0AB2-428F-9436-28E7B484B33E}"/>
            </c:ext>
          </c:extLst>
        </c:ser>
        <c:ser>
          <c:idx val="5"/>
          <c:order val="5"/>
          <c:tx>
            <c:strRef>
              <c:f>Sheet1!$G$1</c:f>
              <c:strCache>
                <c:ptCount val="1"/>
                <c:pt idx="0">
                  <c:v>Brand G</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Sheet1!$G$2:$G$25</c:f>
              <c:numCache>
                <c:formatCode>General</c:formatCode>
                <c:ptCount val="24"/>
                <c:pt idx="0">
                  <c:v>7271.7272727272702</c:v>
                </c:pt>
                <c:pt idx="1">
                  <c:v>6704.8181818181802</c:v>
                </c:pt>
                <c:pt idx="2">
                  <c:v>7116</c:v>
                </c:pt>
                <c:pt idx="3">
                  <c:v>7008.9090909090901</c:v>
                </c:pt>
                <c:pt idx="4">
                  <c:v>7802.6363636363603</c:v>
                </c:pt>
                <c:pt idx="5">
                  <c:v>7099.3636363636297</c:v>
                </c:pt>
                <c:pt idx="6">
                  <c:v>6971</c:v>
                </c:pt>
                <c:pt idx="7">
                  <c:v>6738.5454545454504</c:v>
                </c:pt>
                <c:pt idx="8">
                  <c:v>6305.1818181818098</c:v>
                </c:pt>
                <c:pt idx="9">
                  <c:v>5421.6363636363603</c:v>
                </c:pt>
                <c:pt idx="10">
                  <c:v>4857.4545454545396</c:v>
                </c:pt>
                <c:pt idx="11">
                  <c:v>6482.8</c:v>
                </c:pt>
                <c:pt idx="12">
                  <c:v>4659.5</c:v>
                </c:pt>
                <c:pt idx="13">
                  <c:v>5449.0833333333303</c:v>
                </c:pt>
                <c:pt idx="14">
                  <c:v>6299.7272727272702</c:v>
                </c:pt>
                <c:pt idx="15">
                  <c:v>5223.4545454545396</c:v>
                </c:pt>
                <c:pt idx="16">
                  <c:v>5613.1818181818098</c:v>
                </c:pt>
                <c:pt idx="17">
                  <c:v>7354.3333333333303</c:v>
                </c:pt>
                <c:pt idx="18">
                  <c:v>6542.25</c:v>
                </c:pt>
                <c:pt idx="19">
                  <c:v>6406.5833333333303</c:v>
                </c:pt>
                <c:pt idx="20">
                  <c:v>4532.6666666666597</c:v>
                </c:pt>
                <c:pt idx="21">
                  <c:v>4890.8666666666604</c:v>
                </c:pt>
                <c:pt idx="22">
                  <c:v>4150.125</c:v>
                </c:pt>
                <c:pt idx="23">
                  <c:v>4396.1052631578896</c:v>
                </c:pt>
              </c:numCache>
            </c:numRef>
          </c:val>
          <c:smooth val="0"/>
          <c:extLst>
            <c:ext xmlns:c16="http://schemas.microsoft.com/office/drawing/2014/chart" uri="{C3380CC4-5D6E-409C-BE32-E72D297353CC}">
              <c16:uniqueId val="{00000005-0AB2-428F-9436-28E7B484B33E}"/>
            </c:ext>
          </c:extLst>
        </c:ser>
        <c:ser>
          <c:idx val="6"/>
          <c:order val="6"/>
          <c:tx>
            <c:strRef>
              <c:f>Sheet1!$H$1</c:f>
              <c:strCache>
                <c:ptCount val="1"/>
                <c:pt idx="0">
                  <c:v>Brand X</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Sheet1!$H$2:$H$25</c:f>
              <c:numCache>
                <c:formatCode>General</c:formatCode>
                <c:ptCount val="24"/>
                <c:pt idx="0">
                  <c:v>24637.6428571428</c:v>
                </c:pt>
                <c:pt idx="1">
                  <c:v>22123.5925925925</c:v>
                </c:pt>
                <c:pt idx="2">
                  <c:v>22860.629629629599</c:v>
                </c:pt>
                <c:pt idx="3">
                  <c:v>24942.074074074</c:v>
                </c:pt>
                <c:pt idx="4">
                  <c:v>26335.357142857101</c:v>
                </c:pt>
                <c:pt idx="5">
                  <c:v>26128.25</c:v>
                </c:pt>
                <c:pt idx="6">
                  <c:v>22897.1428571428</c:v>
                </c:pt>
                <c:pt idx="7">
                  <c:v>21678.071428571398</c:v>
                </c:pt>
                <c:pt idx="8">
                  <c:v>22287.344827586199</c:v>
                </c:pt>
                <c:pt idx="9">
                  <c:v>25557.733333333301</c:v>
                </c:pt>
                <c:pt idx="10">
                  <c:v>24810.034482758601</c:v>
                </c:pt>
                <c:pt idx="11">
                  <c:v>28019.5333333333</c:v>
                </c:pt>
                <c:pt idx="12">
                  <c:v>25110.272727272699</c:v>
                </c:pt>
                <c:pt idx="13">
                  <c:v>23297.4242424242</c:v>
                </c:pt>
                <c:pt idx="14">
                  <c:v>27517.303030302999</c:v>
                </c:pt>
                <c:pt idx="15">
                  <c:v>27178.3636363636</c:v>
                </c:pt>
                <c:pt idx="16">
                  <c:v>29326.7878787878</c:v>
                </c:pt>
                <c:pt idx="17">
                  <c:v>31068.696969696899</c:v>
                </c:pt>
                <c:pt idx="18">
                  <c:v>27402.257142857099</c:v>
                </c:pt>
                <c:pt idx="19">
                  <c:v>27132.5</c:v>
                </c:pt>
                <c:pt idx="20">
                  <c:v>24682.5555555555</c:v>
                </c:pt>
                <c:pt idx="21">
                  <c:v>27465.599999999999</c:v>
                </c:pt>
                <c:pt idx="22">
                  <c:v>24771.605263157799</c:v>
                </c:pt>
                <c:pt idx="23">
                  <c:v>28922.216216216199</c:v>
                </c:pt>
              </c:numCache>
            </c:numRef>
          </c:val>
          <c:smooth val="0"/>
          <c:extLst>
            <c:ext xmlns:c16="http://schemas.microsoft.com/office/drawing/2014/chart" uri="{C3380CC4-5D6E-409C-BE32-E72D297353CC}">
              <c16:uniqueId val="{00000006-0AB2-428F-9436-28E7B484B33E}"/>
            </c:ext>
          </c:extLst>
        </c:ser>
        <c:ser>
          <c:idx val="7"/>
          <c:order val="7"/>
          <c:tx>
            <c:strRef>
              <c:f>Sheet1!$I$1</c:f>
              <c:strCache>
                <c:ptCount val="1"/>
                <c:pt idx="0">
                  <c:v>Brand Y</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Sheet1!$I$2:$I$25</c:f>
              <c:numCache>
                <c:formatCode>General</c:formatCode>
                <c:ptCount val="24"/>
                <c:pt idx="0">
                  <c:v>5610.625</c:v>
                </c:pt>
                <c:pt idx="1">
                  <c:v>3508.4749999999999</c:v>
                </c:pt>
                <c:pt idx="2">
                  <c:v>4704.2564102564102</c:v>
                </c:pt>
                <c:pt idx="3">
                  <c:v>4282.3249999999998</c:v>
                </c:pt>
                <c:pt idx="4">
                  <c:v>3571.9487179487101</c:v>
                </c:pt>
                <c:pt idx="5">
                  <c:v>3360.5641025640998</c:v>
                </c:pt>
                <c:pt idx="6">
                  <c:v>3338.58974358974</c:v>
                </c:pt>
                <c:pt idx="7">
                  <c:v>4025.9111111111101</c:v>
                </c:pt>
                <c:pt idx="8">
                  <c:v>3433.1041666666601</c:v>
                </c:pt>
                <c:pt idx="9">
                  <c:v>3349.38</c:v>
                </c:pt>
                <c:pt idx="10">
                  <c:v>3313.44</c:v>
                </c:pt>
                <c:pt idx="11">
                  <c:v>3734.6</c:v>
                </c:pt>
                <c:pt idx="12">
                  <c:v>3223.0754716981101</c:v>
                </c:pt>
                <c:pt idx="13">
                  <c:v>4216.1509433962201</c:v>
                </c:pt>
                <c:pt idx="14">
                  <c:v>4989.2641509433897</c:v>
                </c:pt>
                <c:pt idx="15">
                  <c:v>5969.8490566037699</c:v>
                </c:pt>
                <c:pt idx="16">
                  <c:v>5901.0185185185101</c:v>
                </c:pt>
                <c:pt idx="17">
                  <c:v>7359.7678571428496</c:v>
                </c:pt>
                <c:pt idx="18">
                  <c:v>6986.07017543859</c:v>
                </c:pt>
                <c:pt idx="19">
                  <c:v>6811.1551724137898</c:v>
                </c:pt>
                <c:pt idx="20">
                  <c:v>6604.6440677966102</c:v>
                </c:pt>
                <c:pt idx="21">
                  <c:v>6817.1186440677902</c:v>
                </c:pt>
                <c:pt idx="22">
                  <c:v>6767.3</c:v>
                </c:pt>
                <c:pt idx="23">
                  <c:v>8450.5333333333292</c:v>
                </c:pt>
              </c:numCache>
            </c:numRef>
          </c:val>
          <c:smooth val="0"/>
          <c:extLst>
            <c:ext xmlns:c16="http://schemas.microsoft.com/office/drawing/2014/chart" uri="{C3380CC4-5D6E-409C-BE32-E72D297353CC}">
              <c16:uniqueId val="{00000007-0AB2-428F-9436-28E7B484B33E}"/>
            </c:ext>
          </c:extLst>
        </c:ser>
        <c:ser>
          <c:idx val="8"/>
          <c:order val="8"/>
          <c:tx>
            <c:strRef>
              <c:f>Sheet1!$J$1</c:f>
              <c:strCache>
                <c:ptCount val="1"/>
                <c:pt idx="0">
                  <c:v>Brand Z</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Sheet1!$J$2:$J$25</c:f>
              <c:numCache>
                <c:formatCode>General</c:formatCode>
                <c:ptCount val="24"/>
                <c:pt idx="0">
                  <c:v>11720.0333333333</c:v>
                </c:pt>
                <c:pt idx="1">
                  <c:v>9196.2999999999993</c:v>
                </c:pt>
                <c:pt idx="2">
                  <c:v>11126.5</c:v>
                </c:pt>
                <c:pt idx="3">
                  <c:v>11864.4666666666</c:v>
                </c:pt>
                <c:pt idx="4">
                  <c:v>13642.0666666666</c:v>
                </c:pt>
                <c:pt idx="5">
                  <c:v>14214.266666666599</c:v>
                </c:pt>
                <c:pt idx="6">
                  <c:v>14734.2</c:v>
                </c:pt>
                <c:pt idx="7">
                  <c:v>13963.6451612903</c:v>
                </c:pt>
                <c:pt idx="8">
                  <c:v>13045.6129032258</c:v>
                </c:pt>
                <c:pt idx="9">
                  <c:v>15103.129032258001</c:v>
                </c:pt>
                <c:pt idx="10">
                  <c:v>12665.870967741899</c:v>
                </c:pt>
                <c:pt idx="11">
                  <c:v>11010</c:v>
                </c:pt>
                <c:pt idx="12">
                  <c:v>10678.588235294101</c:v>
                </c:pt>
                <c:pt idx="13">
                  <c:v>11928</c:v>
                </c:pt>
                <c:pt idx="14">
                  <c:v>12278.75</c:v>
                </c:pt>
                <c:pt idx="15">
                  <c:v>11293.588235294101</c:v>
                </c:pt>
                <c:pt idx="16">
                  <c:v>13383.529411764701</c:v>
                </c:pt>
                <c:pt idx="17">
                  <c:v>13147.794117646999</c:v>
                </c:pt>
                <c:pt idx="18">
                  <c:v>11757.228571428501</c:v>
                </c:pt>
                <c:pt idx="19">
                  <c:v>12205.228571428501</c:v>
                </c:pt>
                <c:pt idx="20">
                  <c:v>11003.513513513501</c:v>
                </c:pt>
                <c:pt idx="21">
                  <c:v>10828.081081081</c:v>
                </c:pt>
                <c:pt idx="22">
                  <c:v>9662.5641025640998</c:v>
                </c:pt>
                <c:pt idx="23">
                  <c:v>11260.5897435897</c:v>
                </c:pt>
              </c:numCache>
            </c:numRef>
          </c:val>
          <c:smooth val="0"/>
          <c:extLst>
            <c:ext xmlns:c16="http://schemas.microsoft.com/office/drawing/2014/chart" uri="{C3380CC4-5D6E-409C-BE32-E72D297353CC}">
              <c16:uniqueId val="{00000008-0AB2-428F-9436-28E7B484B33E}"/>
            </c:ext>
          </c:extLst>
        </c:ser>
        <c:dLbls>
          <c:showLegendKey val="0"/>
          <c:showVal val="0"/>
          <c:showCatName val="0"/>
          <c:showSerName val="0"/>
          <c:showPercent val="0"/>
          <c:showBubbleSize val="0"/>
        </c:dLbls>
        <c:smooth val="0"/>
        <c:axId val="394262208"/>
        <c:axId val="394254528"/>
      </c:lineChart>
      <c:dateAx>
        <c:axId val="394262208"/>
        <c:scaling>
          <c:orientation val="minMax"/>
        </c:scaling>
        <c:delete val="0"/>
        <c:axPos val="b"/>
        <c:numFmt formatCode="[$-409]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54528"/>
        <c:crosses val="autoZero"/>
        <c:auto val="1"/>
        <c:lblOffset val="100"/>
        <c:baseTimeUnit val="months"/>
        <c:majorUnit val="2"/>
        <c:majorTimeUnit val="months"/>
      </c:dateAx>
      <c:valAx>
        <c:axId val="394254528"/>
        <c:scaling>
          <c:orientation val="minMax"/>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62208"/>
        <c:crosses val="autoZero"/>
        <c:crossBetween val="between"/>
        <c:dispUnits>
          <c:builtInUnit val="thousands"/>
        </c:dispUnits>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Sum of gmv</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Sheet1!$B$2:$B$25</c:f>
              <c:numCache>
                <c:formatCode>General</c:formatCode>
                <c:ptCount val="24"/>
                <c:pt idx="0">
                  <c:v>4069398</c:v>
                </c:pt>
                <c:pt idx="1">
                  <c:v>3177778</c:v>
                </c:pt>
                <c:pt idx="2">
                  <c:v>3641806</c:v>
                </c:pt>
                <c:pt idx="3">
                  <c:v>3762595</c:v>
                </c:pt>
                <c:pt idx="4">
                  <c:v>4309349</c:v>
                </c:pt>
                <c:pt idx="5">
                  <c:v>4367476</c:v>
                </c:pt>
                <c:pt idx="6">
                  <c:v>4263583</c:v>
                </c:pt>
                <c:pt idx="7">
                  <c:v>4410128</c:v>
                </c:pt>
                <c:pt idx="8">
                  <c:v>4123185</c:v>
                </c:pt>
                <c:pt idx="9">
                  <c:v>4163857</c:v>
                </c:pt>
                <c:pt idx="10">
                  <c:v>3978283</c:v>
                </c:pt>
                <c:pt idx="11">
                  <c:v>4636322</c:v>
                </c:pt>
                <c:pt idx="12">
                  <c:v>4468685</c:v>
                </c:pt>
                <c:pt idx="13">
                  <c:v>4660481</c:v>
                </c:pt>
                <c:pt idx="14">
                  <c:v>4845473</c:v>
                </c:pt>
                <c:pt idx="15">
                  <c:v>4951286</c:v>
                </c:pt>
                <c:pt idx="16">
                  <c:v>5306841</c:v>
                </c:pt>
                <c:pt idx="17">
                  <c:v>5768788</c:v>
                </c:pt>
                <c:pt idx="18">
                  <c:v>5377203</c:v>
                </c:pt>
                <c:pt idx="19">
                  <c:v>5401557</c:v>
                </c:pt>
                <c:pt idx="20">
                  <c:v>4728937</c:v>
                </c:pt>
                <c:pt idx="21">
                  <c:v>4843771</c:v>
                </c:pt>
                <c:pt idx="22">
                  <c:v>4787920</c:v>
                </c:pt>
                <c:pt idx="23">
                  <c:v>5487091</c:v>
                </c:pt>
              </c:numCache>
            </c:numRef>
          </c:val>
          <c:smooth val="0"/>
          <c:extLst>
            <c:ext xmlns:c16="http://schemas.microsoft.com/office/drawing/2014/chart" uri="{C3380CC4-5D6E-409C-BE32-E72D297353CC}">
              <c16:uniqueId val="{00000000-778E-4D80-B77F-AC724AD81843}"/>
            </c:ext>
          </c:extLst>
        </c:ser>
        <c:dLbls>
          <c:showLegendKey val="0"/>
          <c:showVal val="0"/>
          <c:showCatName val="0"/>
          <c:showSerName val="0"/>
          <c:showPercent val="0"/>
          <c:showBubbleSize val="0"/>
        </c:dLbls>
        <c:smooth val="0"/>
        <c:axId val="394262208"/>
        <c:axId val="394254528"/>
      </c:lineChart>
      <c:dateAx>
        <c:axId val="394262208"/>
        <c:scaling>
          <c:orientation val="minMax"/>
        </c:scaling>
        <c:delete val="0"/>
        <c:axPos val="b"/>
        <c:numFmt formatCode="[$-409]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54528"/>
        <c:crosses val="autoZero"/>
        <c:auto val="1"/>
        <c:lblOffset val="100"/>
        <c:baseTimeUnit val="months"/>
      </c:dateAx>
      <c:valAx>
        <c:axId val="3942545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62208"/>
        <c:crosses val="autoZero"/>
        <c:crossBetween val="between"/>
        <c:dispUnits>
          <c:builtInUnit val="millions"/>
        </c:dispUnits>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Column1</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Sheet1!$B$2:$B$25</c:f>
              <c:numCache>
                <c:formatCode>General</c:formatCode>
                <c:ptCount val="24"/>
                <c:pt idx="0">
                  <c:v>377643</c:v>
                </c:pt>
                <c:pt idx="1">
                  <c:v>351849</c:v>
                </c:pt>
                <c:pt idx="2">
                  <c:v>410295</c:v>
                </c:pt>
                <c:pt idx="3">
                  <c:v>424711</c:v>
                </c:pt>
                <c:pt idx="4">
                  <c:v>479155</c:v>
                </c:pt>
                <c:pt idx="5">
                  <c:v>475954</c:v>
                </c:pt>
                <c:pt idx="6">
                  <c:v>473329</c:v>
                </c:pt>
                <c:pt idx="7">
                  <c:v>498099</c:v>
                </c:pt>
                <c:pt idx="8">
                  <c:v>446102</c:v>
                </c:pt>
                <c:pt idx="9">
                  <c:v>456748</c:v>
                </c:pt>
                <c:pt idx="10">
                  <c:v>452599</c:v>
                </c:pt>
                <c:pt idx="11">
                  <c:v>512541</c:v>
                </c:pt>
                <c:pt idx="12">
                  <c:v>495305</c:v>
                </c:pt>
                <c:pt idx="13">
                  <c:v>456580</c:v>
                </c:pt>
                <c:pt idx="14">
                  <c:v>544163</c:v>
                </c:pt>
                <c:pt idx="15">
                  <c:v>554508</c:v>
                </c:pt>
                <c:pt idx="16">
                  <c:v>592349</c:v>
                </c:pt>
                <c:pt idx="17">
                  <c:v>627121</c:v>
                </c:pt>
                <c:pt idx="18">
                  <c:v>590167</c:v>
                </c:pt>
                <c:pt idx="19">
                  <c:v>609299</c:v>
                </c:pt>
                <c:pt idx="20">
                  <c:v>499889</c:v>
                </c:pt>
                <c:pt idx="21">
                  <c:v>540947</c:v>
                </c:pt>
                <c:pt idx="22">
                  <c:v>552798</c:v>
                </c:pt>
                <c:pt idx="23">
                  <c:v>617245</c:v>
                </c:pt>
              </c:numCache>
            </c:numRef>
          </c:val>
          <c:smooth val="0"/>
          <c:extLst>
            <c:ext xmlns:c16="http://schemas.microsoft.com/office/drawing/2014/chart" uri="{C3380CC4-5D6E-409C-BE32-E72D297353CC}">
              <c16:uniqueId val="{00000000-6BB0-4BE7-9B31-B264EC440DC6}"/>
            </c:ext>
          </c:extLst>
        </c:ser>
        <c:dLbls>
          <c:showLegendKey val="0"/>
          <c:showVal val="0"/>
          <c:showCatName val="0"/>
          <c:showSerName val="0"/>
          <c:showPercent val="0"/>
          <c:showBubbleSize val="0"/>
        </c:dLbls>
        <c:smooth val="0"/>
        <c:axId val="394262208"/>
        <c:axId val="394254528"/>
      </c:lineChart>
      <c:dateAx>
        <c:axId val="394262208"/>
        <c:scaling>
          <c:orientation val="minMax"/>
        </c:scaling>
        <c:delete val="0"/>
        <c:axPos val="b"/>
        <c:numFmt formatCode="[$-409]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54528"/>
        <c:crosses val="autoZero"/>
        <c:auto val="1"/>
        <c:lblOffset val="100"/>
        <c:baseTimeUnit val="months"/>
      </c:dateAx>
      <c:valAx>
        <c:axId val="39425452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62208"/>
        <c:crosses val="autoZero"/>
        <c:crossBetween val="between"/>
        <c:dispUnits>
          <c:builtInUnit val="thousands"/>
        </c:dispUnits>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Brand B</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Sheet1!$B$2:$B$25</c:f>
              <c:numCache>
                <c:formatCode>General</c:formatCode>
                <c:ptCount val="24"/>
                <c:pt idx="0">
                  <c:v>156012</c:v>
                </c:pt>
                <c:pt idx="1">
                  <c:v>129646</c:v>
                </c:pt>
                <c:pt idx="2">
                  <c:v>195807</c:v>
                </c:pt>
                <c:pt idx="3">
                  <c:v>177667</c:v>
                </c:pt>
                <c:pt idx="4">
                  <c:v>171785</c:v>
                </c:pt>
                <c:pt idx="5">
                  <c:v>106556</c:v>
                </c:pt>
                <c:pt idx="6">
                  <c:v>109249</c:v>
                </c:pt>
                <c:pt idx="7">
                  <c:v>120492</c:v>
                </c:pt>
                <c:pt idx="8">
                  <c:v>117351</c:v>
                </c:pt>
                <c:pt idx="9">
                  <c:v>133360</c:v>
                </c:pt>
                <c:pt idx="10">
                  <c:v>132710</c:v>
                </c:pt>
                <c:pt idx="11">
                  <c:v>146541</c:v>
                </c:pt>
                <c:pt idx="12" formatCode="0">
                  <c:v>145192</c:v>
                </c:pt>
                <c:pt idx="13" formatCode="0">
                  <c:v>125398</c:v>
                </c:pt>
                <c:pt idx="14" formatCode="0">
                  <c:v>159369</c:v>
                </c:pt>
                <c:pt idx="15" formatCode="0">
                  <c:v>166182</c:v>
                </c:pt>
                <c:pt idx="16" formatCode="0">
                  <c:v>176555</c:v>
                </c:pt>
                <c:pt idx="17" formatCode="0">
                  <c:v>179644</c:v>
                </c:pt>
                <c:pt idx="18" formatCode="0">
                  <c:v>171441</c:v>
                </c:pt>
                <c:pt idx="19" formatCode="0">
                  <c:v>150351</c:v>
                </c:pt>
                <c:pt idx="20" formatCode="0">
                  <c:v>147724</c:v>
                </c:pt>
                <c:pt idx="21" formatCode="0">
                  <c:v>142163</c:v>
                </c:pt>
                <c:pt idx="22" formatCode="0">
                  <c:v>152274</c:v>
                </c:pt>
                <c:pt idx="23" formatCode="0">
                  <c:v>148841</c:v>
                </c:pt>
              </c:numCache>
            </c:numRef>
          </c:val>
          <c:smooth val="0"/>
          <c:extLst>
            <c:ext xmlns:c16="http://schemas.microsoft.com/office/drawing/2014/chart" uri="{C3380CC4-5D6E-409C-BE32-E72D297353CC}">
              <c16:uniqueId val="{00000000-C1D4-4A72-AB57-07DF041B15A7}"/>
            </c:ext>
          </c:extLst>
        </c:ser>
        <c:ser>
          <c:idx val="1"/>
          <c:order val="1"/>
          <c:tx>
            <c:strRef>
              <c:f>Sheet1!$C$1</c:f>
              <c:strCache>
                <c:ptCount val="1"/>
                <c:pt idx="0">
                  <c:v>Brand C</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Sheet1!$C$2:$C$25</c:f>
              <c:numCache>
                <c:formatCode>General</c:formatCode>
                <c:ptCount val="24"/>
                <c:pt idx="0">
                  <c:v>95747</c:v>
                </c:pt>
                <c:pt idx="1">
                  <c:v>67871</c:v>
                </c:pt>
                <c:pt idx="2">
                  <c:v>77141</c:v>
                </c:pt>
                <c:pt idx="3">
                  <c:v>71186</c:v>
                </c:pt>
                <c:pt idx="4">
                  <c:v>86235</c:v>
                </c:pt>
                <c:pt idx="5">
                  <c:v>91820</c:v>
                </c:pt>
                <c:pt idx="6">
                  <c:v>98070</c:v>
                </c:pt>
                <c:pt idx="7">
                  <c:v>77379</c:v>
                </c:pt>
                <c:pt idx="8">
                  <c:v>66801</c:v>
                </c:pt>
                <c:pt idx="9">
                  <c:v>64019</c:v>
                </c:pt>
                <c:pt idx="10">
                  <c:v>50547</c:v>
                </c:pt>
                <c:pt idx="11">
                  <c:v>55906</c:v>
                </c:pt>
                <c:pt idx="12">
                  <c:v>63375</c:v>
                </c:pt>
                <c:pt idx="13">
                  <c:v>66418</c:v>
                </c:pt>
                <c:pt idx="14">
                  <c:v>61349</c:v>
                </c:pt>
                <c:pt idx="15">
                  <c:v>63284</c:v>
                </c:pt>
                <c:pt idx="16">
                  <c:v>73569</c:v>
                </c:pt>
                <c:pt idx="17">
                  <c:v>75305</c:v>
                </c:pt>
                <c:pt idx="18">
                  <c:v>64648</c:v>
                </c:pt>
                <c:pt idx="19">
                  <c:v>62236</c:v>
                </c:pt>
                <c:pt idx="20">
                  <c:v>56915</c:v>
                </c:pt>
                <c:pt idx="21">
                  <c:v>47507</c:v>
                </c:pt>
                <c:pt idx="22">
                  <c:v>42977</c:v>
                </c:pt>
                <c:pt idx="23">
                  <c:v>50878</c:v>
                </c:pt>
              </c:numCache>
            </c:numRef>
          </c:val>
          <c:smooth val="0"/>
          <c:extLst>
            <c:ext xmlns:c16="http://schemas.microsoft.com/office/drawing/2014/chart" uri="{C3380CC4-5D6E-409C-BE32-E72D297353CC}">
              <c16:uniqueId val="{00000025-C1D4-4A72-AB57-07DF041B15A7}"/>
            </c:ext>
          </c:extLst>
        </c:ser>
        <c:ser>
          <c:idx val="2"/>
          <c:order val="2"/>
          <c:tx>
            <c:strRef>
              <c:f>Sheet1!$D$1</c:f>
              <c:strCache>
                <c:ptCount val="1"/>
                <c:pt idx="0">
                  <c:v>Brand D</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Sheet1!$D$2:$D$25</c:f>
              <c:numCache>
                <c:formatCode>General</c:formatCode>
                <c:ptCount val="24"/>
                <c:pt idx="0">
                  <c:v>445263</c:v>
                </c:pt>
                <c:pt idx="1">
                  <c:v>368337</c:v>
                </c:pt>
                <c:pt idx="2">
                  <c:v>408883</c:v>
                </c:pt>
                <c:pt idx="3">
                  <c:v>442054</c:v>
                </c:pt>
                <c:pt idx="4">
                  <c:v>493399</c:v>
                </c:pt>
                <c:pt idx="5">
                  <c:v>536220</c:v>
                </c:pt>
                <c:pt idx="6">
                  <c:v>582633</c:v>
                </c:pt>
                <c:pt idx="7">
                  <c:v>649476</c:v>
                </c:pt>
                <c:pt idx="8">
                  <c:v>592045</c:v>
                </c:pt>
                <c:pt idx="9">
                  <c:v>629668</c:v>
                </c:pt>
                <c:pt idx="10">
                  <c:v>579053</c:v>
                </c:pt>
                <c:pt idx="11">
                  <c:v>729547</c:v>
                </c:pt>
                <c:pt idx="12">
                  <c:v>767072</c:v>
                </c:pt>
                <c:pt idx="13">
                  <c:v>925069</c:v>
                </c:pt>
                <c:pt idx="14">
                  <c:v>997957</c:v>
                </c:pt>
                <c:pt idx="15">
                  <c:v>1084403</c:v>
                </c:pt>
                <c:pt idx="16">
                  <c:v>1125904</c:v>
                </c:pt>
                <c:pt idx="17">
                  <c:v>1114896</c:v>
                </c:pt>
                <c:pt idx="18">
                  <c:v>1006690</c:v>
                </c:pt>
                <c:pt idx="19">
                  <c:v>1036058</c:v>
                </c:pt>
                <c:pt idx="20">
                  <c:v>905335</c:v>
                </c:pt>
                <c:pt idx="21">
                  <c:v>901775</c:v>
                </c:pt>
                <c:pt idx="22">
                  <c:v>893620</c:v>
                </c:pt>
                <c:pt idx="23">
                  <c:v>1107139</c:v>
                </c:pt>
              </c:numCache>
            </c:numRef>
          </c:val>
          <c:smooth val="0"/>
          <c:extLst>
            <c:ext xmlns:c16="http://schemas.microsoft.com/office/drawing/2014/chart" uri="{C3380CC4-5D6E-409C-BE32-E72D297353CC}">
              <c16:uniqueId val="{00000026-C1D4-4A72-AB57-07DF041B15A7}"/>
            </c:ext>
          </c:extLst>
        </c:ser>
        <c:ser>
          <c:idx val="3"/>
          <c:order val="3"/>
          <c:tx>
            <c:strRef>
              <c:f>Sheet1!$E$1</c:f>
              <c:strCache>
                <c:ptCount val="1"/>
                <c:pt idx="0">
                  <c:v>Brand E</c:v>
                </c:pt>
              </c:strCache>
            </c:strRef>
          </c:tx>
          <c:spPr>
            <a:ln w="28575" cap="rnd">
              <a:solidFill>
                <a:srgbClr val="00B050"/>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Sheet1!$E$2:$E$25</c:f>
              <c:numCache>
                <c:formatCode>General</c:formatCode>
                <c:ptCount val="24"/>
                <c:pt idx="0">
                  <c:v>980582</c:v>
                </c:pt>
                <c:pt idx="1">
                  <c:v>770852</c:v>
                </c:pt>
                <c:pt idx="2">
                  <c:v>824077</c:v>
                </c:pt>
                <c:pt idx="3">
                  <c:v>837881</c:v>
                </c:pt>
                <c:pt idx="4">
                  <c:v>917423</c:v>
                </c:pt>
                <c:pt idx="5">
                  <c:v>983677</c:v>
                </c:pt>
                <c:pt idx="6">
                  <c:v>1013997</c:v>
                </c:pt>
                <c:pt idx="7">
                  <c:v>1107005</c:v>
                </c:pt>
                <c:pt idx="8">
                  <c:v>1011735</c:v>
                </c:pt>
                <c:pt idx="9">
                  <c:v>940387</c:v>
                </c:pt>
                <c:pt idx="10">
                  <c:v>873792</c:v>
                </c:pt>
                <c:pt idx="11">
                  <c:v>1055822</c:v>
                </c:pt>
                <c:pt idx="12">
                  <c:v>1082267</c:v>
                </c:pt>
                <c:pt idx="13">
                  <c:v>1104926</c:v>
                </c:pt>
                <c:pt idx="14">
                  <c:v>1060019</c:v>
                </c:pt>
                <c:pt idx="15">
                  <c:v>1012160</c:v>
                </c:pt>
                <c:pt idx="16">
                  <c:v>1093893</c:v>
                </c:pt>
                <c:pt idx="17">
                  <c:v>1290250</c:v>
                </c:pt>
                <c:pt idx="18">
                  <c:v>1249079</c:v>
                </c:pt>
                <c:pt idx="19">
                  <c:v>1307352</c:v>
                </c:pt>
                <c:pt idx="20">
                  <c:v>1037974</c:v>
                </c:pt>
                <c:pt idx="21">
                  <c:v>1011134</c:v>
                </c:pt>
                <c:pt idx="22">
                  <c:v>971347</c:v>
                </c:pt>
                <c:pt idx="23">
                  <c:v>1144455</c:v>
                </c:pt>
              </c:numCache>
            </c:numRef>
          </c:val>
          <c:smooth val="0"/>
          <c:extLst>
            <c:ext xmlns:c16="http://schemas.microsoft.com/office/drawing/2014/chart" uri="{C3380CC4-5D6E-409C-BE32-E72D297353CC}">
              <c16:uniqueId val="{00000027-C1D4-4A72-AB57-07DF041B15A7}"/>
            </c:ext>
          </c:extLst>
        </c:ser>
        <c:ser>
          <c:idx val="4"/>
          <c:order val="4"/>
          <c:tx>
            <c:strRef>
              <c:f>Sheet1!$F$1</c:f>
              <c:strCache>
                <c:ptCount val="1"/>
                <c:pt idx="0">
                  <c:v>Brand F</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Sheet1!$F$2:$F$25</c:f>
              <c:numCache>
                <c:formatCode>General</c:formatCode>
                <c:ptCount val="24"/>
                <c:pt idx="0">
                  <c:v>1045925</c:v>
                </c:pt>
                <c:pt idx="1">
                  <c:v>753754</c:v>
                </c:pt>
                <c:pt idx="2">
                  <c:v>923124</c:v>
                </c:pt>
                <c:pt idx="3">
                  <c:v>956046</c:v>
                </c:pt>
                <c:pt idx="4">
                  <c:v>1268720</c:v>
                </c:pt>
                <c:pt idx="5">
                  <c:v>1282029</c:v>
                </c:pt>
                <c:pt idx="6">
                  <c:v>1169602</c:v>
                </c:pt>
                <c:pt idx="7">
                  <c:v>1160627</c:v>
                </c:pt>
                <c:pt idx="8">
                  <c:v>1050360</c:v>
                </c:pt>
                <c:pt idx="9">
                  <c:v>934387</c:v>
                </c:pt>
                <c:pt idx="10">
                  <c:v>1010944</c:v>
                </c:pt>
                <c:pt idx="11">
                  <c:v>1182022</c:v>
                </c:pt>
                <c:pt idx="12">
                  <c:v>992331</c:v>
                </c:pt>
                <c:pt idx="13">
                  <c:v>975458</c:v>
                </c:pt>
                <c:pt idx="14">
                  <c:v>932060</c:v>
                </c:pt>
                <c:pt idx="15">
                  <c:v>970529</c:v>
                </c:pt>
                <c:pt idx="16">
                  <c:v>1033696</c:v>
                </c:pt>
                <c:pt idx="17">
                  <c:v>1136002</c:v>
                </c:pt>
                <c:pt idx="18">
                  <c:v>1038050</c:v>
                </c:pt>
                <c:pt idx="19">
                  <c:v>969681</c:v>
                </c:pt>
                <c:pt idx="20">
                  <c:v>827623</c:v>
                </c:pt>
                <c:pt idx="21">
                  <c:v>903684</c:v>
                </c:pt>
                <c:pt idx="22">
                  <c:v>937101</c:v>
                </c:pt>
                <c:pt idx="23">
                  <c:v>935935</c:v>
                </c:pt>
              </c:numCache>
            </c:numRef>
          </c:val>
          <c:smooth val="0"/>
          <c:extLst>
            <c:ext xmlns:c16="http://schemas.microsoft.com/office/drawing/2014/chart" uri="{C3380CC4-5D6E-409C-BE32-E72D297353CC}">
              <c16:uniqueId val="{00000028-C1D4-4A72-AB57-07DF041B15A7}"/>
            </c:ext>
          </c:extLst>
        </c:ser>
        <c:ser>
          <c:idx val="5"/>
          <c:order val="5"/>
          <c:tx>
            <c:strRef>
              <c:f>Sheet1!$G$1</c:f>
              <c:strCache>
                <c:ptCount val="1"/>
                <c:pt idx="0">
                  <c:v>Brand G</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Sheet1!$G$2:$G$25</c:f>
              <c:numCache>
                <c:formatCode>General</c:formatCode>
                <c:ptCount val="24"/>
                <c:pt idx="0">
                  <c:v>79989</c:v>
                </c:pt>
                <c:pt idx="1">
                  <c:v>73753</c:v>
                </c:pt>
                <c:pt idx="2">
                  <c:v>78276</c:v>
                </c:pt>
                <c:pt idx="3">
                  <c:v>77098</c:v>
                </c:pt>
                <c:pt idx="4">
                  <c:v>85829</c:v>
                </c:pt>
                <c:pt idx="5">
                  <c:v>78093</c:v>
                </c:pt>
                <c:pt idx="6">
                  <c:v>76681</c:v>
                </c:pt>
                <c:pt idx="7">
                  <c:v>74124</c:v>
                </c:pt>
                <c:pt idx="8">
                  <c:v>69357</c:v>
                </c:pt>
                <c:pt idx="9">
                  <c:v>59638</c:v>
                </c:pt>
                <c:pt idx="10">
                  <c:v>53432</c:v>
                </c:pt>
                <c:pt idx="11">
                  <c:v>64828</c:v>
                </c:pt>
                <c:pt idx="12">
                  <c:v>55914</c:v>
                </c:pt>
                <c:pt idx="13">
                  <c:v>65389</c:v>
                </c:pt>
                <c:pt idx="14">
                  <c:v>69297</c:v>
                </c:pt>
                <c:pt idx="15">
                  <c:v>57458</c:v>
                </c:pt>
                <c:pt idx="16">
                  <c:v>61745</c:v>
                </c:pt>
                <c:pt idx="17">
                  <c:v>88252</c:v>
                </c:pt>
                <c:pt idx="18">
                  <c:v>78507</c:v>
                </c:pt>
                <c:pt idx="19">
                  <c:v>76879</c:v>
                </c:pt>
                <c:pt idx="20">
                  <c:v>67990</c:v>
                </c:pt>
                <c:pt idx="21">
                  <c:v>73363</c:v>
                </c:pt>
                <c:pt idx="22">
                  <c:v>66402</c:v>
                </c:pt>
                <c:pt idx="23">
                  <c:v>83526</c:v>
                </c:pt>
              </c:numCache>
            </c:numRef>
          </c:val>
          <c:smooth val="0"/>
          <c:extLst>
            <c:ext xmlns:c16="http://schemas.microsoft.com/office/drawing/2014/chart" uri="{C3380CC4-5D6E-409C-BE32-E72D297353CC}">
              <c16:uniqueId val="{00000029-C1D4-4A72-AB57-07DF041B15A7}"/>
            </c:ext>
          </c:extLst>
        </c:ser>
        <c:ser>
          <c:idx val="6"/>
          <c:order val="6"/>
          <c:tx>
            <c:strRef>
              <c:f>Sheet1!$H$1</c:f>
              <c:strCache>
                <c:ptCount val="1"/>
                <c:pt idx="0">
                  <c:v>Brand X</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Sheet1!$H$2:$H$25</c:f>
              <c:numCache>
                <c:formatCode>General</c:formatCode>
                <c:ptCount val="24"/>
                <c:pt idx="0">
                  <c:v>689854</c:v>
                </c:pt>
                <c:pt idx="1">
                  <c:v>597337</c:v>
                </c:pt>
                <c:pt idx="2">
                  <c:v>617237</c:v>
                </c:pt>
                <c:pt idx="3">
                  <c:v>673436</c:v>
                </c:pt>
                <c:pt idx="4">
                  <c:v>737390</c:v>
                </c:pt>
                <c:pt idx="5">
                  <c:v>731591</c:v>
                </c:pt>
                <c:pt idx="6">
                  <c:v>641120</c:v>
                </c:pt>
                <c:pt idx="7">
                  <c:v>606986</c:v>
                </c:pt>
                <c:pt idx="8">
                  <c:v>646333</c:v>
                </c:pt>
                <c:pt idx="9">
                  <c:v>766732</c:v>
                </c:pt>
                <c:pt idx="10">
                  <c:v>719491</c:v>
                </c:pt>
                <c:pt idx="11">
                  <c:v>840586</c:v>
                </c:pt>
                <c:pt idx="12">
                  <c:v>828639</c:v>
                </c:pt>
                <c:pt idx="13">
                  <c:v>768815</c:v>
                </c:pt>
                <c:pt idx="14">
                  <c:v>908071</c:v>
                </c:pt>
                <c:pt idx="15">
                  <c:v>896886</c:v>
                </c:pt>
                <c:pt idx="16">
                  <c:v>967784</c:v>
                </c:pt>
                <c:pt idx="17">
                  <c:v>1025267</c:v>
                </c:pt>
                <c:pt idx="18">
                  <c:v>959079</c:v>
                </c:pt>
                <c:pt idx="19">
                  <c:v>976770</c:v>
                </c:pt>
                <c:pt idx="20">
                  <c:v>888572</c:v>
                </c:pt>
                <c:pt idx="21">
                  <c:v>961296</c:v>
                </c:pt>
                <c:pt idx="22">
                  <c:v>941321</c:v>
                </c:pt>
                <c:pt idx="23">
                  <c:v>1070122</c:v>
                </c:pt>
              </c:numCache>
            </c:numRef>
          </c:val>
          <c:smooth val="0"/>
          <c:extLst>
            <c:ext xmlns:c16="http://schemas.microsoft.com/office/drawing/2014/chart" uri="{C3380CC4-5D6E-409C-BE32-E72D297353CC}">
              <c16:uniqueId val="{0000002A-C1D4-4A72-AB57-07DF041B15A7}"/>
            </c:ext>
          </c:extLst>
        </c:ser>
        <c:ser>
          <c:idx val="7"/>
          <c:order val="7"/>
          <c:tx>
            <c:strRef>
              <c:f>Sheet1!$I$1</c:f>
              <c:strCache>
                <c:ptCount val="1"/>
                <c:pt idx="0">
                  <c:v>Brand Y</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Sheet1!$I$2:$I$25</c:f>
              <c:numCache>
                <c:formatCode>General</c:formatCode>
                <c:ptCount val="24"/>
                <c:pt idx="0">
                  <c:v>224425</c:v>
                </c:pt>
                <c:pt idx="1">
                  <c:v>140339</c:v>
                </c:pt>
                <c:pt idx="2">
                  <c:v>183466</c:v>
                </c:pt>
                <c:pt idx="3">
                  <c:v>171293</c:v>
                </c:pt>
                <c:pt idx="4">
                  <c:v>139306</c:v>
                </c:pt>
                <c:pt idx="5">
                  <c:v>131062</c:v>
                </c:pt>
                <c:pt idx="6">
                  <c:v>130205</c:v>
                </c:pt>
                <c:pt idx="7">
                  <c:v>181166</c:v>
                </c:pt>
                <c:pt idx="8">
                  <c:v>164789</c:v>
                </c:pt>
                <c:pt idx="9">
                  <c:v>167469</c:v>
                </c:pt>
                <c:pt idx="10">
                  <c:v>165672</c:v>
                </c:pt>
                <c:pt idx="11">
                  <c:v>186730</c:v>
                </c:pt>
                <c:pt idx="12">
                  <c:v>170823</c:v>
                </c:pt>
                <c:pt idx="13">
                  <c:v>223456</c:v>
                </c:pt>
                <c:pt idx="14">
                  <c:v>264431</c:v>
                </c:pt>
                <c:pt idx="15">
                  <c:v>316402</c:v>
                </c:pt>
                <c:pt idx="16">
                  <c:v>318655</c:v>
                </c:pt>
                <c:pt idx="17">
                  <c:v>412147</c:v>
                </c:pt>
                <c:pt idx="18">
                  <c:v>398206</c:v>
                </c:pt>
                <c:pt idx="19">
                  <c:v>395047</c:v>
                </c:pt>
                <c:pt idx="20">
                  <c:v>389674</c:v>
                </c:pt>
                <c:pt idx="21">
                  <c:v>402210</c:v>
                </c:pt>
                <c:pt idx="22">
                  <c:v>406038</c:v>
                </c:pt>
                <c:pt idx="23">
                  <c:v>507032</c:v>
                </c:pt>
              </c:numCache>
            </c:numRef>
          </c:val>
          <c:smooth val="0"/>
          <c:extLst>
            <c:ext xmlns:c16="http://schemas.microsoft.com/office/drawing/2014/chart" uri="{C3380CC4-5D6E-409C-BE32-E72D297353CC}">
              <c16:uniqueId val="{0000002B-C1D4-4A72-AB57-07DF041B15A7}"/>
            </c:ext>
          </c:extLst>
        </c:ser>
        <c:ser>
          <c:idx val="8"/>
          <c:order val="8"/>
          <c:tx>
            <c:strRef>
              <c:f>Sheet1!$J$1</c:f>
              <c:strCache>
                <c:ptCount val="1"/>
                <c:pt idx="0">
                  <c:v>Brand Z</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Sheet1!$J$2:$J$25</c:f>
              <c:numCache>
                <c:formatCode>General</c:formatCode>
                <c:ptCount val="24"/>
                <c:pt idx="0">
                  <c:v>351601</c:v>
                </c:pt>
                <c:pt idx="1">
                  <c:v>275889</c:v>
                </c:pt>
                <c:pt idx="2">
                  <c:v>333795</c:v>
                </c:pt>
                <c:pt idx="3">
                  <c:v>355934</c:v>
                </c:pt>
                <c:pt idx="4">
                  <c:v>409262</c:v>
                </c:pt>
                <c:pt idx="5">
                  <c:v>426428</c:v>
                </c:pt>
                <c:pt idx="6">
                  <c:v>442026</c:v>
                </c:pt>
                <c:pt idx="7">
                  <c:v>432873</c:v>
                </c:pt>
                <c:pt idx="8">
                  <c:v>404414</c:v>
                </c:pt>
                <c:pt idx="9">
                  <c:v>468197</c:v>
                </c:pt>
                <c:pt idx="10">
                  <c:v>392642</c:v>
                </c:pt>
                <c:pt idx="11">
                  <c:v>374340</c:v>
                </c:pt>
                <c:pt idx="12">
                  <c:v>363072</c:v>
                </c:pt>
                <c:pt idx="13">
                  <c:v>405552</c:v>
                </c:pt>
                <c:pt idx="14">
                  <c:v>392920</c:v>
                </c:pt>
                <c:pt idx="15">
                  <c:v>383982</c:v>
                </c:pt>
                <c:pt idx="16">
                  <c:v>455040</c:v>
                </c:pt>
                <c:pt idx="17">
                  <c:v>447025</c:v>
                </c:pt>
                <c:pt idx="18">
                  <c:v>411503</c:v>
                </c:pt>
                <c:pt idx="19">
                  <c:v>427183</c:v>
                </c:pt>
                <c:pt idx="20">
                  <c:v>407130</c:v>
                </c:pt>
                <c:pt idx="21">
                  <c:v>400639</c:v>
                </c:pt>
                <c:pt idx="22">
                  <c:v>376840</c:v>
                </c:pt>
                <c:pt idx="23">
                  <c:v>439163</c:v>
                </c:pt>
              </c:numCache>
            </c:numRef>
          </c:val>
          <c:smooth val="0"/>
          <c:extLst>
            <c:ext xmlns:c16="http://schemas.microsoft.com/office/drawing/2014/chart" uri="{C3380CC4-5D6E-409C-BE32-E72D297353CC}">
              <c16:uniqueId val="{0000002C-C1D4-4A72-AB57-07DF041B15A7}"/>
            </c:ext>
          </c:extLst>
        </c:ser>
        <c:dLbls>
          <c:showLegendKey val="0"/>
          <c:showVal val="0"/>
          <c:showCatName val="0"/>
          <c:showSerName val="0"/>
          <c:showPercent val="0"/>
          <c:showBubbleSize val="0"/>
        </c:dLbls>
        <c:smooth val="0"/>
        <c:axId val="394262208"/>
        <c:axId val="394254528"/>
      </c:lineChart>
      <c:dateAx>
        <c:axId val="394262208"/>
        <c:scaling>
          <c:orientation val="minMax"/>
        </c:scaling>
        <c:delete val="0"/>
        <c:axPos val="b"/>
        <c:numFmt formatCode="[$-409]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54528"/>
        <c:crosses val="autoZero"/>
        <c:auto val="1"/>
        <c:lblOffset val="100"/>
        <c:baseTimeUnit val="months"/>
        <c:majorUnit val="2"/>
        <c:majorTimeUnit val="months"/>
      </c:dateAx>
      <c:valAx>
        <c:axId val="394254528"/>
        <c:scaling>
          <c:orientation val="minMax"/>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62208"/>
        <c:crosses val="autoZero"/>
        <c:crossBetween val="between"/>
        <c:dispUnits>
          <c:builtInUnit val="thousands"/>
        </c:dispUnits>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Brand B</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Sheet1!$B$2:$B$25</c:f>
              <c:numCache>
                <c:formatCode>General</c:formatCode>
                <c:ptCount val="24"/>
                <c:pt idx="0">
                  <c:v>12.496956103812799</c:v>
                </c:pt>
                <c:pt idx="1">
                  <c:v>10.3966319165998</c:v>
                </c:pt>
                <c:pt idx="2">
                  <c:v>10.5374556021956</c:v>
                </c:pt>
                <c:pt idx="3">
                  <c:v>10.7086372129467</c:v>
                </c:pt>
                <c:pt idx="4">
                  <c:v>11.1079857743291</c:v>
                </c:pt>
                <c:pt idx="5">
                  <c:v>11.336950739440301</c:v>
                </c:pt>
                <c:pt idx="6">
                  <c:v>11.1592441266598</c:v>
                </c:pt>
                <c:pt idx="7">
                  <c:v>11.236780751655299</c:v>
                </c:pt>
                <c:pt idx="8">
                  <c:v>11.9259146341463</c:v>
                </c:pt>
                <c:pt idx="9">
                  <c:v>11.8300363700878</c:v>
                </c:pt>
                <c:pt idx="10">
                  <c:v>11.5792688247098</c:v>
                </c:pt>
                <c:pt idx="11">
                  <c:v>11.935250040723201</c:v>
                </c:pt>
                <c:pt idx="12">
                  <c:v>12.203059337703801</c:v>
                </c:pt>
                <c:pt idx="13">
                  <c:v>13.447506702412801</c:v>
                </c:pt>
                <c:pt idx="14">
                  <c:v>11.898536658205099</c:v>
                </c:pt>
                <c:pt idx="15">
                  <c:v>12.043046597579499</c:v>
                </c:pt>
                <c:pt idx="16">
                  <c:v>12.3060570154039</c:v>
                </c:pt>
                <c:pt idx="17">
                  <c:v>12.451067369004701</c:v>
                </c:pt>
                <c:pt idx="18">
                  <c:v>12.0690601900739</c:v>
                </c:pt>
                <c:pt idx="19">
                  <c:v>12.1889744629104</c:v>
                </c:pt>
                <c:pt idx="20">
                  <c:v>13.9652108148988</c:v>
                </c:pt>
                <c:pt idx="21">
                  <c:v>12.732915360501501</c:v>
                </c:pt>
                <c:pt idx="22">
                  <c:v>12.122760926677801</c:v>
                </c:pt>
                <c:pt idx="23">
                  <c:v>11.7726014395317</c:v>
                </c:pt>
              </c:numCache>
            </c:numRef>
          </c:val>
          <c:smooth val="0"/>
          <c:extLst>
            <c:ext xmlns:c16="http://schemas.microsoft.com/office/drawing/2014/chart" uri="{C3380CC4-5D6E-409C-BE32-E72D297353CC}">
              <c16:uniqueId val="{00000000-BCA2-4292-8243-A83779CC5AAD}"/>
            </c:ext>
          </c:extLst>
        </c:ser>
        <c:ser>
          <c:idx val="1"/>
          <c:order val="1"/>
          <c:tx>
            <c:strRef>
              <c:f>Sheet1!$C$1</c:f>
              <c:strCache>
                <c:ptCount val="1"/>
                <c:pt idx="0">
                  <c:v>Brand C</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Sheet1!$C$2:$C$25</c:f>
              <c:numCache>
                <c:formatCode>General</c:formatCode>
                <c:ptCount val="24"/>
                <c:pt idx="0">
                  <c:v>10.295376344086</c:v>
                </c:pt>
                <c:pt idx="1">
                  <c:v>8.9280452512496709</c:v>
                </c:pt>
                <c:pt idx="2">
                  <c:v>8.8383363886342803</c:v>
                </c:pt>
                <c:pt idx="3">
                  <c:v>8.9205513784461097</c:v>
                </c:pt>
                <c:pt idx="4">
                  <c:v>9.3247188581314795</c:v>
                </c:pt>
                <c:pt idx="5">
                  <c:v>9.1208900367537495</c:v>
                </c:pt>
                <c:pt idx="6">
                  <c:v>9.3107376815721992</c:v>
                </c:pt>
                <c:pt idx="7">
                  <c:v>9.2647270114942497</c:v>
                </c:pt>
                <c:pt idx="8">
                  <c:v>9.4672619047618998</c:v>
                </c:pt>
                <c:pt idx="9">
                  <c:v>9.4520891776169993</c:v>
                </c:pt>
                <c:pt idx="10">
                  <c:v>8.8214659685863808</c:v>
                </c:pt>
                <c:pt idx="11">
                  <c:v>9.2071805006587599</c:v>
                </c:pt>
                <c:pt idx="12">
                  <c:v>8.9563312605991996</c:v>
                </c:pt>
                <c:pt idx="13">
                  <c:v>10.310152126668701</c:v>
                </c:pt>
                <c:pt idx="14">
                  <c:v>8.7528891425310302</c:v>
                </c:pt>
                <c:pt idx="15">
                  <c:v>8.7360574268360001</c:v>
                </c:pt>
                <c:pt idx="16">
                  <c:v>8.7582142857142795</c:v>
                </c:pt>
                <c:pt idx="17">
                  <c:v>8.9980881825785595</c:v>
                </c:pt>
                <c:pt idx="18">
                  <c:v>8.9342177998894403</c:v>
                </c:pt>
                <c:pt idx="19">
                  <c:v>8.76193157820639</c:v>
                </c:pt>
                <c:pt idx="20">
                  <c:v>9.2604946306540796</c:v>
                </c:pt>
                <c:pt idx="21">
                  <c:v>8.8041141586360201</c:v>
                </c:pt>
                <c:pt idx="22">
                  <c:v>8.6717110573042699</c:v>
                </c:pt>
                <c:pt idx="23">
                  <c:v>9.0659301496792501</c:v>
                </c:pt>
              </c:numCache>
            </c:numRef>
          </c:val>
          <c:smooth val="0"/>
          <c:extLst>
            <c:ext xmlns:c16="http://schemas.microsoft.com/office/drawing/2014/chart" uri="{C3380CC4-5D6E-409C-BE32-E72D297353CC}">
              <c16:uniqueId val="{00000000-4B3B-4441-9965-C9C5A607581D}"/>
            </c:ext>
          </c:extLst>
        </c:ser>
        <c:ser>
          <c:idx val="2"/>
          <c:order val="2"/>
          <c:tx>
            <c:strRef>
              <c:f>Sheet1!$D$1</c:f>
              <c:strCache>
                <c:ptCount val="1"/>
                <c:pt idx="0">
                  <c:v>Brand D</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Sheet1!$D$2:$D$25</c:f>
              <c:numCache>
                <c:formatCode>General</c:formatCode>
                <c:ptCount val="24"/>
                <c:pt idx="0">
                  <c:v>9.8339811829144406</c:v>
                </c:pt>
                <c:pt idx="1">
                  <c:v>7.8991421831438897</c:v>
                </c:pt>
                <c:pt idx="2">
                  <c:v>7.77329328339765</c:v>
                </c:pt>
                <c:pt idx="3">
                  <c:v>7.7378214216947603</c:v>
                </c:pt>
                <c:pt idx="4">
                  <c:v>8.1501015874064606</c:v>
                </c:pt>
                <c:pt idx="5">
                  <c:v>8.4226564463433</c:v>
                </c:pt>
                <c:pt idx="6">
                  <c:v>8.13165387299372</c:v>
                </c:pt>
                <c:pt idx="7">
                  <c:v>7.7581795377172504</c:v>
                </c:pt>
                <c:pt idx="8">
                  <c:v>7.95855681466844</c:v>
                </c:pt>
                <c:pt idx="9">
                  <c:v>7.9592976956428299</c:v>
                </c:pt>
                <c:pt idx="10">
                  <c:v>7.6886194946423503</c:v>
                </c:pt>
                <c:pt idx="11">
                  <c:v>7.78681823033408</c:v>
                </c:pt>
                <c:pt idx="12">
                  <c:v>7.8167366404434802</c:v>
                </c:pt>
                <c:pt idx="13">
                  <c:v>8.9030268033299595</c:v>
                </c:pt>
                <c:pt idx="14">
                  <c:v>7.6839807507218403</c:v>
                </c:pt>
                <c:pt idx="15">
                  <c:v>7.5871109027685399</c:v>
                </c:pt>
                <c:pt idx="16">
                  <c:v>7.6204347943796096</c:v>
                </c:pt>
                <c:pt idx="17">
                  <c:v>7.8979335944971396</c:v>
                </c:pt>
                <c:pt idx="18">
                  <c:v>7.92675532878211</c:v>
                </c:pt>
                <c:pt idx="19">
                  <c:v>7.6691636934282696</c:v>
                </c:pt>
                <c:pt idx="20">
                  <c:v>7.9907412310896904</c:v>
                </c:pt>
                <c:pt idx="21">
                  <c:v>7.6314898658655199</c:v>
                </c:pt>
                <c:pt idx="22">
                  <c:v>7.3950066616462902</c:v>
                </c:pt>
                <c:pt idx="23">
                  <c:v>7.544953965885</c:v>
                </c:pt>
              </c:numCache>
            </c:numRef>
          </c:val>
          <c:smooth val="0"/>
          <c:extLst>
            <c:ext xmlns:c16="http://schemas.microsoft.com/office/drawing/2014/chart" uri="{C3380CC4-5D6E-409C-BE32-E72D297353CC}">
              <c16:uniqueId val="{00000001-4B3B-4441-9965-C9C5A607581D}"/>
            </c:ext>
          </c:extLst>
        </c:ser>
        <c:ser>
          <c:idx val="3"/>
          <c:order val="3"/>
          <c:tx>
            <c:strRef>
              <c:f>Sheet1!$E$1</c:f>
              <c:strCache>
                <c:ptCount val="1"/>
                <c:pt idx="0">
                  <c:v>Brand E</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Sheet1!$E$2:$E$25</c:f>
              <c:numCache>
                <c:formatCode>General</c:formatCode>
                <c:ptCount val="24"/>
                <c:pt idx="0">
                  <c:v>9.4362946995650301</c:v>
                </c:pt>
                <c:pt idx="1">
                  <c:v>8.1821867934742194</c:v>
                </c:pt>
                <c:pt idx="2">
                  <c:v>7.9529526438201401</c:v>
                </c:pt>
                <c:pt idx="3">
                  <c:v>7.9772359426471402</c:v>
                </c:pt>
                <c:pt idx="4">
                  <c:v>7.9468404868119</c:v>
                </c:pt>
                <c:pt idx="5">
                  <c:v>8.3435286733335001</c:v>
                </c:pt>
                <c:pt idx="6">
                  <c:v>8.2086409558966391</c:v>
                </c:pt>
                <c:pt idx="7">
                  <c:v>8.2015558436747504</c:v>
                </c:pt>
                <c:pt idx="8">
                  <c:v>8.4177968216989694</c:v>
                </c:pt>
                <c:pt idx="9">
                  <c:v>8.1997384139163803</c:v>
                </c:pt>
                <c:pt idx="10">
                  <c:v>8.0867730352052707</c:v>
                </c:pt>
                <c:pt idx="11">
                  <c:v>8.4527972587824607</c:v>
                </c:pt>
                <c:pt idx="12">
                  <c:v>8.4103339213415893</c:v>
                </c:pt>
                <c:pt idx="13">
                  <c:v>9.4768594757787792</c:v>
                </c:pt>
                <c:pt idx="14">
                  <c:v>8.2657065102968499</c:v>
                </c:pt>
                <c:pt idx="15">
                  <c:v>8.3519820444268404</c:v>
                </c:pt>
                <c:pt idx="16">
                  <c:v>8.4386441305572006</c:v>
                </c:pt>
                <c:pt idx="17">
                  <c:v>8.6687046492878199</c:v>
                </c:pt>
                <c:pt idx="18">
                  <c:v>8.5372086665299705</c:v>
                </c:pt>
                <c:pt idx="19">
                  <c:v>8.3755757859197502</c:v>
                </c:pt>
                <c:pt idx="20">
                  <c:v>8.8278108521857401</c:v>
                </c:pt>
                <c:pt idx="21">
                  <c:v>8.4132864048991909</c:v>
                </c:pt>
                <c:pt idx="22">
                  <c:v>8.1914909765559099</c:v>
                </c:pt>
                <c:pt idx="23">
                  <c:v>8.4376313247860093</c:v>
                </c:pt>
              </c:numCache>
            </c:numRef>
          </c:val>
          <c:smooth val="0"/>
          <c:extLst>
            <c:ext xmlns:c16="http://schemas.microsoft.com/office/drawing/2014/chart" uri="{C3380CC4-5D6E-409C-BE32-E72D297353CC}">
              <c16:uniqueId val="{00000002-4B3B-4441-9965-C9C5A607581D}"/>
            </c:ext>
          </c:extLst>
        </c:ser>
        <c:ser>
          <c:idx val="4"/>
          <c:order val="4"/>
          <c:tx>
            <c:strRef>
              <c:f>Sheet1!$F$1</c:f>
              <c:strCache>
                <c:ptCount val="1"/>
                <c:pt idx="0">
                  <c:v>Brand F</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Sheet1!$F$2:$F$25</c:f>
              <c:numCache>
                <c:formatCode>General</c:formatCode>
                <c:ptCount val="24"/>
                <c:pt idx="0">
                  <c:v>11.142627334419901</c:v>
                </c:pt>
                <c:pt idx="1">
                  <c:v>8.8480202843089995</c:v>
                </c:pt>
                <c:pt idx="2">
                  <c:v>8.8256991251971897</c:v>
                </c:pt>
                <c:pt idx="3">
                  <c:v>8.8562138728323703</c:v>
                </c:pt>
                <c:pt idx="4">
                  <c:v>8.8886397870178993</c:v>
                </c:pt>
                <c:pt idx="5">
                  <c:v>8.9339377425941198</c:v>
                </c:pt>
                <c:pt idx="6">
                  <c:v>8.6120462410720808</c:v>
                </c:pt>
                <c:pt idx="7">
                  <c:v>8.6397960323072898</c:v>
                </c:pt>
                <c:pt idx="8">
                  <c:v>9.3408508821855403</c:v>
                </c:pt>
                <c:pt idx="9">
                  <c:v>8.9566730251238909</c:v>
                </c:pt>
                <c:pt idx="10">
                  <c:v>8.5181621321020202</c:v>
                </c:pt>
                <c:pt idx="11">
                  <c:v>8.9376493361159</c:v>
                </c:pt>
                <c:pt idx="12">
                  <c:v>8.8233866235128797</c:v>
                </c:pt>
                <c:pt idx="13">
                  <c:v>10.388042853187301</c:v>
                </c:pt>
                <c:pt idx="14">
                  <c:v>8.7852281938658106</c:v>
                </c:pt>
                <c:pt idx="15">
                  <c:v>8.9905419175544203</c:v>
                </c:pt>
                <c:pt idx="16">
                  <c:v>8.7838072092588497</c:v>
                </c:pt>
                <c:pt idx="17">
                  <c:v>8.9876420139877808</c:v>
                </c:pt>
                <c:pt idx="18">
                  <c:v>8.8422191367752099</c:v>
                </c:pt>
                <c:pt idx="19">
                  <c:v>8.5053022129831799</c:v>
                </c:pt>
                <c:pt idx="20">
                  <c:v>9.0735202218981907</c:v>
                </c:pt>
                <c:pt idx="21">
                  <c:v>8.5269296093602502</c:v>
                </c:pt>
                <c:pt idx="22">
                  <c:v>8.2350651176687695</c:v>
                </c:pt>
                <c:pt idx="23">
                  <c:v>8.4795922989807408</c:v>
                </c:pt>
              </c:numCache>
            </c:numRef>
          </c:val>
          <c:smooth val="0"/>
          <c:extLst>
            <c:ext xmlns:c16="http://schemas.microsoft.com/office/drawing/2014/chart" uri="{C3380CC4-5D6E-409C-BE32-E72D297353CC}">
              <c16:uniqueId val="{00000003-4B3B-4441-9965-C9C5A607581D}"/>
            </c:ext>
          </c:extLst>
        </c:ser>
        <c:ser>
          <c:idx val="5"/>
          <c:order val="5"/>
          <c:tx>
            <c:strRef>
              <c:f>Sheet1!$G$1</c:f>
              <c:strCache>
                <c:ptCount val="1"/>
                <c:pt idx="0">
                  <c:v>Brand G</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Sheet1!$G$2:$G$25</c:f>
              <c:numCache>
                <c:formatCode>General</c:formatCode>
                <c:ptCount val="24"/>
                <c:pt idx="0">
                  <c:v>17.453414793803098</c:v>
                </c:pt>
                <c:pt idx="1">
                  <c:v>14.8575745366639</c:v>
                </c:pt>
                <c:pt idx="2">
                  <c:v>14.7885887020593</c:v>
                </c:pt>
                <c:pt idx="3">
                  <c:v>14.823687752355299</c:v>
                </c:pt>
                <c:pt idx="4">
                  <c:v>14.7371222527472</c:v>
                </c:pt>
                <c:pt idx="5">
                  <c:v>15.184328213105101</c:v>
                </c:pt>
                <c:pt idx="6">
                  <c:v>14.9126798910929</c:v>
                </c:pt>
                <c:pt idx="7">
                  <c:v>14.395805010681601</c:v>
                </c:pt>
                <c:pt idx="8">
                  <c:v>15.084167029143099</c:v>
                </c:pt>
                <c:pt idx="9">
                  <c:v>14.6028403525954</c:v>
                </c:pt>
                <c:pt idx="10">
                  <c:v>14.363440860215</c:v>
                </c:pt>
                <c:pt idx="11">
                  <c:v>15.185757788709299</c:v>
                </c:pt>
                <c:pt idx="12">
                  <c:v>14.598955613576999</c:v>
                </c:pt>
                <c:pt idx="13">
                  <c:v>16.861526560082499</c:v>
                </c:pt>
                <c:pt idx="14">
                  <c:v>15.2234182776801</c:v>
                </c:pt>
                <c:pt idx="15">
                  <c:v>14.594361188722299</c:v>
                </c:pt>
                <c:pt idx="16">
                  <c:v>14.4703538786032</c:v>
                </c:pt>
                <c:pt idx="17">
                  <c:v>15.1922878292305</c:v>
                </c:pt>
                <c:pt idx="18">
                  <c:v>14.559903560830801</c:v>
                </c:pt>
                <c:pt idx="19">
                  <c:v>14.7447257383966</c:v>
                </c:pt>
                <c:pt idx="20">
                  <c:v>15.466333030027201</c:v>
                </c:pt>
                <c:pt idx="21">
                  <c:v>14.696113782051199</c:v>
                </c:pt>
                <c:pt idx="22">
                  <c:v>14.3696169660246</c:v>
                </c:pt>
                <c:pt idx="23">
                  <c:v>14.617780889044401</c:v>
                </c:pt>
              </c:numCache>
            </c:numRef>
          </c:val>
          <c:smooth val="0"/>
          <c:extLst>
            <c:ext xmlns:c16="http://schemas.microsoft.com/office/drawing/2014/chart" uri="{C3380CC4-5D6E-409C-BE32-E72D297353CC}">
              <c16:uniqueId val="{00000004-4B3B-4441-9965-C9C5A607581D}"/>
            </c:ext>
          </c:extLst>
        </c:ser>
        <c:ser>
          <c:idx val="6"/>
          <c:order val="6"/>
          <c:tx>
            <c:strRef>
              <c:f>Sheet1!$H$1</c:f>
              <c:strCache>
                <c:ptCount val="1"/>
                <c:pt idx="0">
                  <c:v>Brand X</c:v>
                </c:pt>
              </c:strCache>
            </c:strRef>
          </c:tx>
          <c:spPr>
            <a:ln w="28575" cap="rnd">
              <a:solidFill>
                <a:srgbClr val="00B14F"/>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Sheet1!$H$2:$H$25</c:f>
              <c:numCache>
                <c:formatCode>General</c:formatCode>
                <c:ptCount val="24"/>
                <c:pt idx="0">
                  <c:v>11.9579476512393</c:v>
                </c:pt>
                <c:pt idx="1">
                  <c:v>10.4178206425058</c:v>
                </c:pt>
                <c:pt idx="2">
                  <c:v>10.0298505037374</c:v>
                </c:pt>
                <c:pt idx="3">
                  <c:v>9.6297313142579295</c:v>
                </c:pt>
                <c:pt idx="4">
                  <c:v>9.91902180492594</c:v>
                </c:pt>
                <c:pt idx="5">
                  <c:v>10.206490045899001</c:v>
                </c:pt>
                <c:pt idx="6">
                  <c:v>10.226667304716701</c:v>
                </c:pt>
                <c:pt idx="7">
                  <c:v>9.6466418740662991</c:v>
                </c:pt>
                <c:pt idx="8">
                  <c:v>9.7832891848936594</c:v>
                </c:pt>
                <c:pt idx="9">
                  <c:v>9.8599830251279492</c:v>
                </c:pt>
                <c:pt idx="10">
                  <c:v>9.5933412445499204</c:v>
                </c:pt>
                <c:pt idx="11">
                  <c:v>9.8568932562530005</c:v>
                </c:pt>
                <c:pt idx="12">
                  <c:v>10.2662330421854</c:v>
                </c:pt>
                <c:pt idx="13">
                  <c:v>11.3974501519531</c:v>
                </c:pt>
                <c:pt idx="14">
                  <c:v>9.99913009965314</c:v>
                </c:pt>
                <c:pt idx="15">
                  <c:v>9.9727133231035996</c:v>
                </c:pt>
                <c:pt idx="16">
                  <c:v>9.9629805019662694</c:v>
                </c:pt>
                <c:pt idx="17">
                  <c:v>9.9723473169213399</c:v>
                </c:pt>
                <c:pt idx="18">
                  <c:v>10.004996870436001</c:v>
                </c:pt>
                <c:pt idx="19">
                  <c:v>9.7721952097965001</c:v>
                </c:pt>
                <c:pt idx="20">
                  <c:v>10.176974528129</c:v>
                </c:pt>
                <c:pt idx="21">
                  <c:v>9.7618278750952001</c:v>
                </c:pt>
                <c:pt idx="22">
                  <c:v>9.7260985916948197</c:v>
                </c:pt>
                <c:pt idx="23">
                  <c:v>9.9393674824687697</c:v>
                </c:pt>
              </c:numCache>
            </c:numRef>
          </c:val>
          <c:smooth val="0"/>
          <c:extLst>
            <c:ext xmlns:c16="http://schemas.microsoft.com/office/drawing/2014/chart" uri="{C3380CC4-5D6E-409C-BE32-E72D297353CC}">
              <c16:uniqueId val="{00000005-4B3B-4441-9965-C9C5A607581D}"/>
            </c:ext>
          </c:extLst>
        </c:ser>
        <c:ser>
          <c:idx val="7"/>
          <c:order val="7"/>
          <c:tx>
            <c:strRef>
              <c:f>Sheet1!$I$1</c:f>
              <c:strCache>
                <c:ptCount val="1"/>
                <c:pt idx="0">
                  <c:v>Brand Y</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Sheet1!$I$2:$I$25</c:f>
              <c:numCache>
                <c:formatCode>General</c:formatCode>
                <c:ptCount val="24"/>
                <c:pt idx="0">
                  <c:v>10.589581465578201</c:v>
                </c:pt>
                <c:pt idx="1">
                  <c:v>8.6335896647185404</c:v>
                </c:pt>
                <c:pt idx="2">
                  <c:v>8.7552374135051299</c:v>
                </c:pt>
                <c:pt idx="3">
                  <c:v>9.3756431308155399</c:v>
                </c:pt>
                <c:pt idx="4">
                  <c:v>9.6272287491361404</c:v>
                </c:pt>
                <c:pt idx="5">
                  <c:v>9.6724723247232394</c:v>
                </c:pt>
                <c:pt idx="6">
                  <c:v>9.7044793918163492</c:v>
                </c:pt>
                <c:pt idx="7">
                  <c:v>10.138563993508299</c:v>
                </c:pt>
                <c:pt idx="8">
                  <c:v>10.7026693511723</c:v>
                </c:pt>
                <c:pt idx="9">
                  <c:v>10.500940556809599</c:v>
                </c:pt>
                <c:pt idx="10">
                  <c:v>10.1390452876377</c:v>
                </c:pt>
                <c:pt idx="11">
                  <c:v>10.4516959588044</c:v>
                </c:pt>
                <c:pt idx="12">
                  <c:v>10.369248512807999</c:v>
                </c:pt>
                <c:pt idx="13">
                  <c:v>11.680309445402701</c:v>
                </c:pt>
                <c:pt idx="14">
                  <c:v>10.074329472721701</c:v>
                </c:pt>
                <c:pt idx="15">
                  <c:v>10.396333048564101</c:v>
                </c:pt>
                <c:pt idx="16">
                  <c:v>10.177744418537801</c:v>
                </c:pt>
                <c:pt idx="17">
                  <c:v>10.673235789201</c:v>
                </c:pt>
                <c:pt idx="18">
                  <c:v>10.211457585393299</c:v>
                </c:pt>
                <c:pt idx="19">
                  <c:v>10.222460861689701</c:v>
                </c:pt>
                <c:pt idx="20">
                  <c:v>11.347194315832301</c:v>
                </c:pt>
                <c:pt idx="21">
                  <c:v>10.235913879981601</c:v>
                </c:pt>
                <c:pt idx="22">
                  <c:v>9.5605839416058398</c:v>
                </c:pt>
                <c:pt idx="23">
                  <c:v>10.149368456872899</c:v>
                </c:pt>
              </c:numCache>
            </c:numRef>
          </c:val>
          <c:smooth val="0"/>
          <c:extLst>
            <c:ext xmlns:c16="http://schemas.microsoft.com/office/drawing/2014/chart" uri="{C3380CC4-5D6E-409C-BE32-E72D297353CC}">
              <c16:uniqueId val="{00000006-4B3B-4441-9965-C9C5A607581D}"/>
            </c:ext>
          </c:extLst>
        </c:ser>
        <c:ser>
          <c:idx val="8"/>
          <c:order val="8"/>
          <c:tx>
            <c:strRef>
              <c:f>Sheet1!$J$1</c:f>
              <c:strCache>
                <c:ptCount val="1"/>
                <c:pt idx="0">
                  <c:v>Brand Z</c:v>
                </c:pt>
              </c:strCache>
            </c:strRef>
          </c:tx>
          <c:spPr>
            <a:ln w="28575" cap="rnd">
              <a:solidFill>
                <a:schemeClr val="bg1">
                  <a:lumMod val="85000"/>
                </a:schemeClr>
              </a:solidFill>
              <a:round/>
            </a:ln>
            <a:effectLst/>
          </c:spPr>
          <c:marker>
            <c:symbol val="none"/>
          </c:marker>
          <c:cat>
            <c:numRef>
              <c:f>Sheet1!$A$2:$A$25</c:f>
              <c:numCache>
                <c:formatCode>[$-409]mmm\-yy;@</c:formatCode>
                <c:ptCount val="24"/>
                <c:pt idx="0">
                  <c:v>44927</c:v>
                </c:pt>
                <c:pt idx="1">
                  <c:v>44958</c:v>
                </c:pt>
                <c:pt idx="2">
                  <c:v>44986</c:v>
                </c:pt>
                <c:pt idx="3">
                  <c:v>45017</c:v>
                </c:pt>
                <c:pt idx="4">
                  <c:v>45047</c:v>
                </c:pt>
                <c:pt idx="5">
                  <c:v>45078</c:v>
                </c:pt>
                <c:pt idx="6">
                  <c:v>45108</c:v>
                </c:pt>
                <c:pt idx="7">
                  <c:v>45139</c:v>
                </c:pt>
                <c:pt idx="8">
                  <c:v>45170</c:v>
                </c:pt>
                <c:pt idx="9">
                  <c:v>45200</c:v>
                </c:pt>
                <c:pt idx="10">
                  <c:v>45231</c:v>
                </c:pt>
                <c:pt idx="11">
                  <c:v>45261</c:v>
                </c:pt>
                <c:pt idx="12">
                  <c:v>45292</c:v>
                </c:pt>
                <c:pt idx="13">
                  <c:v>45323</c:v>
                </c:pt>
                <c:pt idx="14">
                  <c:v>45352</c:v>
                </c:pt>
                <c:pt idx="15">
                  <c:v>45383</c:v>
                </c:pt>
                <c:pt idx="16">
                  <c:v>45413</c:v>
                </c:pt>
                <c:pt idx="17">
                  <c:v>45444</c:v>
                </c:pt>
                <c:pt idx="18">
                  <c:v>45474</c:v>
                </c:pt>
                <c:pt idx="19">
                  <c:v>45505</c:v>
                </c:pt>
                <c:pt idx="20">
                  <c:v>45536</c:v>
                </c:pt>
                <c:pt idx="21">
                  <c:v>45566</c:v>
                </c:pt>
                <c:pt idx="22">
                  <c:v>45597</c:v>
                </c:pt>
                <c:pt idx="23">
                  <c:v>45627</c:v>
                </c:pt>
              </c:numCache>
            </c:numRef>
          </c:cat>
          <c:val>
            <c:numRef>
              <c:f>Sheet1!$J$2:$J$25</c:f>
              <c:numCache>
                <c:formatCode>General</c:formatCode>
                <c:ptCount val="24"/>
                <c:pt idx="0">
                  <c:v>11.986942588299399</c:v>
                </c:pt>
                <c:pt idx="1">
                  <c:v>10.1467083486575</c:v>
                </c:pt>
                <c:pt idx="2">
                  <c:v>9.7084230120411803</c:v>
                </c:pt>
                <c:pt idx="3">
                  <c:v>9.7193959749870196</c:v>
                </c:pt>
                <c:pt idx="4">
                  <c:v>9.9606211059189995</c:v>
                </c:pt>
                <c:pt idx="5">
                  <c:v>10.3870024845325</c:v>
                </c:pt>
                <c:pt idx="6">
                  <c:v>10.842474489795899</c:v>
                </c:pt>
                <c:pt idx="7">
                  <c:v>10.8058863176814</c:v>
                </c:pt>
                <c:pt idx="8">
                  <c:v>11.1973308968075</c:v>
                </c:pt>
                <c:pt idx="9">
                  <c:v>10.9419944378228</c:v>
                </c:pt>
                <c:pt idx="10">
                  <c:v>10.2509464010651</c:v>
                </c:pt>
                <c:pt idx="11">
                  <c:v>10.419461686197</c:v>
                </c:pt>
                <c:pt idx="12">
                  <c:v>10.0766562127057</c:v>
                </c:pt>
                <c:pt idx="13">
                  <c:v>11.281001390820499</c:v>
                </c:pt>
                <c:pt idx="14">
                  <c:v>10.358263253631399</c:v>
                </c:pt>
                <c:pt idx="15">
                  <c:v>10.3513141932875</c:v>
                </c:pt>
                <c:pt idx="16">
                  <c:v>10.878577063759501</c:v>
                </c:pt>
                <c:pt idx="17">
                  <c:v>10.9861145244531</c:v>
                </c:pt>
                <c:pt idx="18">
                  <c:v>10.894392671820301</c:v>
                </c:pt>
                <c:pt idx="19">
                  <c:v>10.456332305282199</c:v>
                </c:pt>
                <c:pt idx="20">
                  <c:v>11.623982869379001</c:v>
                </c:pt>
                <c:pt idx="21">
                  <c:v>10.7418559133442</c:v>
                </c:pt>
                <c:pt idx="22">
                  <c:v>9.8669878508588091</c:v>
                </c:pt>
                <c:pt idx="23">
                  <c:v>10.236183949840299</c:v>
                </c:pt>
              </c:numCache>
            </c:numRef>
          </c:val>
          <c:smooth val="0"/>
          <c:extLst>
            <c:ext xmlns:c16="http://schemas.microsoft.com/office/drawing/2014/chart" uri="{C3380CC4-5D6E-409C-BE32-E72D297353CC}">
              <c16:uniqueId val="{00000007-4B3B-4441-9965-C9C5A607581D}"/>
            </c:ext>
          </c:extLst>
        </c:ser>
        <c:dLbls>
          <c:showLegendKey val="0"/>
          <c:showVal val="0"/>
          <c:showCatName val="0"/>
          <c:showSerName val="0"/>
          <c:showPercent val="0"/>
          <c:showBubbleSize val="0"/>
        </c:dLbls>
        <c:smooth val="0"/>
        <c:axId val="394262208"/>
        <c:axId val="394254528"/>
      </c:lineChart>
      <c:dateAx>
        <c:axId val="394262208"/>
        <c:scaling>
          <c:orientation val="minMax"/>
        </c:scaling>
        <c:delete val="0"/>
        <c:axPos val="b"/>
        <c:numFmt formatCode="[$-409]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54528"/>
        <c:crosses val="autoZero"/>
        <c:auto val="1"/>
        <c:lblOffset val="100"/>
        <c:baseTimeUnit val="months"/>
      </c:dateAx>
      <c:valAx>
        <c:axId val="394254528"/>
        <c:scaling>
          <c:orientation val="minMax"/>
          <c:max val="20"/>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94262208"/>
        <c:crosses val="autoZero"/>
        <c:crossBetween val="between"/>
        <c:majorUnit val="4"/>
      </c:valAx>
      <c:spPr>
        <a:noFill/>
        <a:ln>
          <a:solidFill>
            <a:schemeClr val="bg1">
              <a:lumMod val="85000"/>
            </a:schemeClr>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95F70E-2283-4B6D-D27D-3F5B322B3E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38980A6-71B9-0F66-1AFC-4A943DF385B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A99A1C9-DD1B-4AC6-A1CF-4B389C53C67D}" type="datetimeFigureOut">
              <a:rPr lang="en-US" smtClean="0"/>
              <a:t>12/16/2025</a:t>
            </a:fld>
            <a:endParaRPr lang="en-US"/>
          </a:p>
        </p:txBody>
      </p:sp>
      <p:sp>
        <p:nvSpPr>
          <p:cNvPr id="4" name="Footer Placeholder 3">
            <a:extLst>
              <a:ext uri="{FF2B5EF4-FFF2-40B4-BE49-F238E27FC236}">
                <a16:creationId xmlns:a16="http://schemas.microsoft.com/office/drawing/2014/main" id="{1999F6D3-2918-21C8-43D5-E5B39923EAC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89E8FEB-9BF2-E4D8-C15D-82990E98E54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4CFECEB-146C-4BCF-BF70-FD8A5FD819C1}" type="slidenum">
              <a:rPr lang="en-US" smtClean="0"/>
              <a:t>‹#›</a:t>
            </a:fld>
            <a:endParaRPr lang="en-US"/>
          </a:p>
        </p:txBody>
      </p:sp>
    </p:spTree>
    <p:extLst>
      <p:ext uri="{BB962C8B-B14F-4D97-AF65-F5344CB8AC3E}">
        <p14:creationId xmlns:p14="http://schemas.microsoft.com/office/powerpoint/2010/main" val="4196974009"/>
      </p:ext>
    </p:extLst>
  </p:cSld>
  <p:clrMap bg1="lt1" tx1="dk1" bg2="lt2" tx2="dk2" accent1="accent1" accent2="accent2" accent3="accent3" accent4="accent4" accent5="accent5" accent6="accent6" hlink="hlink" folHlink="folHlink"/>
  <p:hf hdr="0" ftr="0" dt="0"/>
</p:handoutMaster>
</file>

<file path=ppt/media/image1.png>
</file>

<file path=ppt/media/image2.jpe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453D37-A020-4D69-ADA3-0FFE1FCD8893}" type="datetimeFigureOut">
              <a:rPr lang="en-US" smtClean="0"/>
              <a:t>12/16/2025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1F9B8F-44D1-479C-AD48-55AC12F4EC5A}" type="slidenum">
              <a:rPr lang="en-US" smtClean="0"/>
              <a:t>‹#›</a:t>
            </a:fld>
            <a:endParaRPr lang="en-US"/>
          </a:p>
        </p:txBody>
      </p:sp>
    </p:spTree>
    <p:extLst>
      <p:ext uri="{BB962C8B-B14F-4D97-AF65-F5344CB8AC3E}">
        <p14:creationId xmlns:p14="http://schemas.microsoft.com/office/powerpoint/2010/main" val="109973033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3AEA7F4-C5B6-D05E-5E56-DBDAFF7233C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a:fillRect/>
          </a:stretch>
        </p:blipFill>
        <p:spPr>
          <a:xfrm>
            <a:off x="-2" y="-2"/>
            <a:ext cx="12192001" cy="6858002"/>
          </a:xfrm>
          <a:prstGeom prst="rect">
            <a:avLst/>
          </a:prstGeom>
        </p:spPr>
      </p:pic>
      <p:sp>
        <p:nvSpPr>
          <p:cNvPr id="14" name="Rectangle 13">
            <a:extLst>
              <a:ext uri="{FF2B5EF4-FFF2-40B4-BE49-F238E27FC236}">
                <a16:creationId xmlns:a16="http://schemas.microsoft.com/office/drawing/2014/main" id="{CCF229F4-84A0-7793-B5A4-514F3CD4CAEB}"/>
              </a:ext>
            </a:extLst>
          </p:cNvPr>
          <p:cNvSpPr/>
          <p:nvPr userDrawn="1"/>
        </p:nvSpPr>
        <p:spPr>
          <a:xfrm rot="10800000" flipH="1">
            <a:off x="-1" y="-2"/>
            <a:ext cx="11181145" cy="6841471"/>
          </a:xfrm>
          <a:prstGeom prst="rect">
            <a:avLst/>
          </a:prstGeom>
          <a:gradFill flip="none" rotWithShape="1">
            <a:gsLst>
              <a:gs pos="0">
                <a:schemeClr val="tx1">
                  <a:alpha val="0"/>
                </a:schemeClr>
              </a:gs>
              <a:gs pos="100000">
                <a:schemeClr val="tx1"/>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a:extLst>
              <a:ext uri="{FF2B5EF4-FFF2-40B4-BE49-F238E27FC236}">
                <a16:creationId xmlns:a16="http://schemas.microsoft.com/office/drawing/2014/main" id="{7BD2E0F0-61F6-2CE8-368A-AF7A27BA14A4}"/>
              </a:ext>
            </a:extLst>
          </p:cNvPr>
          <p:cNvSpPr>
            <a:spLocks noGrp="1"/>
          </p:cNvSpPr>
          <p:nvPr>
            <p:ph type="ftr" sz="quarter" idx="11"/>
          </p:nvPr>
        </p:nvSpPr>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endParaRPr lang="en-US"/>
          </a:p>
        </p:txBody>
      </p:sp>
      <p:sp>
        <p:nvSpPr>
          <p:cNvPr id="6" name="Slide Number Placeholder 5">
            <a:extLst>
              <a:ext uri="{FF2B5EF4-FFF2-40B4-BE49-F238E27FC236}">
                <a16:creationId xmlns:a16="http://schemas.microsoft.com/office/drawing/2014/main" id="{AF09612B-A2D5-CEB5-CE85-15B187188E6E}"/>
              </a:ext>
            </a:extLst>
          </p:cNvPr>
          <p:cNvSpPr>
            <a:spLocks noGrp="1"/>
          </p:cNvSpPr>
          <p:nvPr>
            <p:ph type="sldNum" sz="quarter" idx="12"/>
          </p:nvPr>
        </p:nvSpPr>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fld id="{8DF2760E-766A-4A03-8C6B-76AE5EE90104}" type="slidenum">
              <a:rPr lang="en-US" smtClean="0"/>
              <a:pPr/>
              <a:t>‹#›</a:t>
            </a:fld>
            <a:endParaRPr lang="en-US"/>
          </a:p>
        </p:txBody>
      </p:sp>
      <p:sp>
        <p:nvSpPr>
          <p:cNvPr id="3" name="Subtitle 2">
            <a:extLst>
              <a:ext uri="{FF2B5EF4-FFF2-40B4-BE49-F238E27FC236}">
                <a16:creationId xmlns:a16="http://schemas.microsoft.com/office/drawing/2014/main" id="{604F2781-CDFF-1AB3-EF41-7FE7081A8F43}"/>
              </a:ext>
            </a:extLst>
          </p:cNvPr>
          <p:cNvSpPr>
            <a:spLocks noGrp="1"/>
          </p:cNvSpPr>
          <p:nvPr>
            <p:ph type="subTitle" idx="1"/>
          </p:nvPr>
        </p:nvSpPr>
        <p:spPr>
          <a:xfrm>
            <a:off x="596348" y="3602038"/>
            <a:ext cx="4800600" cy="1655762"/>
          </a:xfrm>
        </p:spPr>
        <p:txBody>
          <a:bodyPr>
            <a:normAutofit/>
          </a:bodyPr>
          <a:lstStyle>
            <a:lvl1pPr marL="0" indent="0" algn="ctr">
              <a:buNone/>
              <a:defRPr sz="2000">
                <a:solidFill>
                  <a:schemeClr val="bg1"/>
                </a:solidFill>
                <a:latin typeface="Calibri" panose="020F0502020204030204" pitchFamily="34" charset="0"/>
                <a:ea typeface="Calibri" panose="020F0502020204030204" pitchFamily="34" charset="0"/>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9AA5D06-F657-30FA-95E0-75FC6E2641AF}"/>
              </a:ext>
            </a:extLst>
          </p:cNvPr>
          <p:cNvSpPr>
            <a:spLocks noGrp="1"/>
          </p:cNvSpPr>
          <p:nvPr>
            <p:ph type="dt" sz="half" idx="10"/>
          </p:nvPr>
        </p:nvSpPr>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fld id="{93B42F34-5E55-446E-A737-106A2F9E70BC}" type="datetime1">
              <a:rPr lang="en-US" smtClean="0"/>
              <a:t>12/16/2025</a:t>
            </a:fld>
            <a:endParaRPr lang="en-US"/>
          </a:p>
        </p:txBody>
      </p:sp>
      <p:sp>
        <p:nvSpPr>
          <p:cNvPr id="17" name="Rectangle 16">
            <a:extLst>
              <a:ext uri="{FF2B5EF4-FFF2-40B4-BE49-F238E27FC236}">
                <a16:creationId xmlns:a16="http://schemas.microsoft.com/office/drawing/2014/main" id="{30C79CB5-516C-3A16-3EA7-409C8B5AD62B}"/>
              </a:ext>
            </a:extLst>
          </p:cNvPr>
          <p:cNvSpPr/>
          <p:nvPr userDrawn="1"/>
        </p:nvSpPr>
        <p:spPr>
          <a:xfrm flipV="1">
            <a:off x="830002" y="5289634"/>
            <a:ext cx="10531997" cy="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448486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D6AFC46-BCD0-9636-4AFB-12E328ED35E5}"/>
              </a:ext>
            </a:extLst>
          </p:cNvPr>
          <p:cNvSpPr/>
          <p:nvPr userDrawn="1"/>
        </p:nvSpPr>
        <p:spPr>
          <a:xfrm>
            <a:off x="0" y="0"/>
            <a:ext cx="12192000" cy="6858000"/>
          </a:xfrm>
          <a:prstGeom prst="rect">
            <a:avLst/>
          </a:prstGeom>
          <a:solidFill>
            <a:schemeClr val="accent3">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2" name="Date Placeholder 1">
            <a:extLst>
              <a:ext uri="{FF2B5EF4-FFF2-40B4-BE49-F238E27FC236}">
                <a16:creationId xmlns:a16="http://schemas.microsoft.com/office/drawing/2014/main" id="{1D929EA4-C861-A091-5C8D-0B80D51374E9}"/>
              </a:ext>
            </a:extLst>
          </p:cNvPr>
          <p:cNvSpPr>
            <a:spLocks noGrp="1"/>
          </p:cNvSpPr>
          <p:nvPr>
            <p:ph type="dt" sz="half" idx="10"/>
          </p:nvPr>
        </p:nvSpPr>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fld id="{B9333D0C-F80C-4CE0-81A8-2AC8A00EB896}" type="datetime1">
              <a:rPr lang="en-US" smtClean="0"/>
              <a:t>12/16/2025</a:t>
            </a:fld>
            <a:endParaRPr lang="en-US"/>
          </a:p>
        </p:txBody>
      </p:sp>
      <p:sp>
        <p:nvSpPr>
          <p:cNvPr id="3" name="Footer Placeholder 2">
            <a:extLst>
              <a:ext uri="{FF2B5EF4-FFF2-40B4-BE49-F238E27FC236}">
                <a16:creationId xmlns:a16="http://schemas.microsoft.com/office/drawing/2014/main" id="{C1011D99-681A-0598-C0E1-50E72341827D}"/>
              </a:ext>
            </a:extLst>
          </p:cNvPr>
          <p:cNvSpPr>
            <a:spLocks noGrp="1"/>
          </p:cNvSpPr>
          <p:nvPr>
            <p:ph type="ftr" sz="quarter" idx="11"/>
          </p:nvPr>
        </p:nvSpPr>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endParaRPr lang="en-US"/>
          </a:p>
        </p:txBody>
      </p:sp>
      <p:sp>
        <p:nvSpPr>
          <p:cNvPr id="4" name="Slide Number Placeholder 3">
            <a:extLst>
              <a:ext uri="{FF2B5EF4-FFF2-40B4-BE49-F238E27FC236}">
                <a16:creationId xmlns:a16="http://schemas.microsoft.com/office/drawing/2014/main" id="{412650B5-D3B7-5603-CBA1-6C529FB8ADFF}"/>
              </a:ext>
            </a:extLst>
          </p:cNvPr>
          <p:cNvSpPr>
            <a:spLocks noGrp="1"/>
          </p:cNvSpPr>
          <p:nvPr>
            <p:ph type="sldNum" sz="quarter" idx="12"/>
          </p:nvPr>
        </p:nvSpPr>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fld id="{8DF2760E-766A-4A03-8C6B-76AE5EE90104}" type="slidenum">
              <a:rPr lang="en-US" smtClean="0"/>
              <a:pPr/>
              <a:t>‹#›</a:t>
            </a:fld>
            <a:endParaRPr lang="en-US"/>
          </a:p>
        </p:txBody>
      </p:sp>
    </p:spTree>
    <p:extLst>
      <p:ext uri="{BB962C8B-B14F-4D97-AF65-F5344CB8AC3E}">
        <p14:creationId xmlns:p14="http://schemas.microsoft.com/office/powerpoint/2010/main" val="103984385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84AF619-38D4-9FE3-1C0F-CCF3F733673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a:fillRect/>
          </a:stretch>
        </p:blipFill>
        <p:spPr>
          <a:xfrm>
            <a:off x="-2" y="-2"/>
            <a:ext cx="12192001" cy="6858002"/>
          </a:xfrm>
          <a:prstGeom prst="rect">
            <a:avLst/>
          </a:prstGeom>
        </p:spPr>
      </p:pic>
      <p:sp>
        <p:nvSpPr>
          <p:cNvPr id="8" name="Rectangle 7">
            <a:extLst>
              <a:ext uri="{FF2B5EF4-FFF2-40B4-BE49-F238E27FC236}">
                <a16:creationId xmlns:a16="http://schemas.microsoft.com/office/drawing/2014/main" id="{D7896FC1-5A24-3BD8-2CF5-71B28168BF6A}"/>
              </a:ext>
            </a:extLst>
          </p:cNvPr>
          <p:cNvSpPr/>
          <p:nvPr userDrawn="1"/>
        </p:nvSpPr>
        <p:spPr>
          <a:xfrm rot="10800000" flipH="1">
            <a:off x="-1" y="-1"/>
            <a:ext cx="9692641" cy="6841471"/>
          </a:xfrm>
          <a:prstGeom prst="rect">
            <a:avLst/>
          </a:prstGeom>
          <a:gradFill flip="none" rotWithShape="1">
            <a:gsLst>
              <a:gs pos="0">
                <a:schemeClr val="tx1">
                  <a:alpha val="0"/>
                </a:schemeClr>
              </a:gs>
              <a:gs pos="100000">
                <a:schemeClr val="tx1"/>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ooter Placeholder 4">
            <a:extLst>
              <a:ext uri="{FF2B5EF4-FFF2-40B4-BE49-F238E27FC236}">
                <a16:creationId xmlns:a16="http://schemas.microsoft.com/office/drawing/2014/main" id="{41C0DBB8-7B89-513C-064B-DE377D851E53}"/>
              </a:ext>
            </a:extLst>
          </p:cNvPr>
          <p:cNvSpPr>
            <a:spLocks noGrp="1"/>
          </p:cNvSpPr>
          <p:nvPr>
            <p:ph type="ftr" sz="quarter" idx="11"/>
          </p:nvPr>
        </p:nvSpPr>
        <p:spPr>
          <a:xfrm>
            <a:off x="4038600" y="6356350"/>
            <a:ext cx="4114800" cy="365125"/>
          </a:xfrm>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endParaRPr lang="en-US"/>
          </a:p>
        </p:txBody>
      </p:sp>
      <p:sp>
        <p:nvSpPr>
          <p:cNvPr id="10" name="Slide Number Placeholder 5">
            <a:extLst>
              <a:ext uri="{FF2B5EF4-FFF2-40B4-BE49-F238E27FC236}">
                <a16:creationId xmlns:a16="http://schemas.microsoft.com/office/drawing/2014/main" id="{6E0508F2-1497-DAE0-5B20-B201209D91EA}"/>
              </a:ext>
            </a:extLst>
          </p:cNvPr>
          <p:cNvSpPr>
            <a:spLocks noGrp="1"/>
          </p:cNvSpPr>
          <p:nvPr>
            <p:ph type="sldNum" sz="quarter" idx="12"/>
          </p:nvPr>
        </p:nvSpPr>
        <p:spPr>
          <a:xfrm>
            <a:off x="8610600" y="6356350"/>
            <a:ext cx="2743200" cy="365125"/>
          </a:xfrm>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fld id="{8DF2760E-766A-4A03-8C6B-76AE5EE90104}" type="slidenum">
              <a:rPr lang="en-US" smtClean="0"/>
              <a:pPr/>
              <a:t>‹#›</a:t>
            </a:fld>
            <a:endParaRPr lang="en-US"/>
          </a:p>
        </p:txBody>
      </p:sp>
      <p:sp>
        <p:nvSpPr>
          <p:cNvPr id="11" name="Subtitle 2">
            <a:extLst>
              <a:ext uri="{FF2B5EF4-FFF2-40B4-BE49-F238E27FC236}">
                <a16:creationId xmlns:a16="http://schemas.microsoft.com/office/drawing/2014/main" id="{1886A76D-CCA1-9820-A87A-703A2609ED09}"/>
              </a:ext>
            </a:extLst>
          </p:cNvPr>
          <p:cNvSpPr>
            <a:spLocks noGrp="1"/>
          </p:cNvSpPr>
          <p:nvPr>
            <p:ph type="subTitle" idx="1"/>
          </p:nvPr>
        </p:nvSpPr>
        <p:spPr>
          <a:xfrm>
            <a:off x="596348" y="3602038"/>
            <a:ext cx="4800600" cy="1655762"/>
          </a:xfrm>
        </p:spPr>
        <p:txBody>
          <a:bodyPr>
            <a:normAutofit/>
          </a:bodyPr>
          <a:lstStyle>
            <a:lvl1pPr marL="0" indent="0" algn="ctr">
              <a:buNone/>
              <a:defRPr sz="2000">
                <a:solidFill>
                  <a:schemeClr val="bg1"/>
                </a:solidFill>
                <a:latin typeface="Calibri" panose="020F0502020204030204" pitchFamily="34" charset="0"/>
                <a:ea typeface="Calibri" panose="020F0502020204030204" pitchFamily="34" charset="0"/>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2" name="Date Placeholder 3">
            <a:extLst>
              <a:ext uri="{FF2B5EF4-FFF2-40B4-BE49-F238E27FC236}">
                <a16:creationId xmlns:a16="http://schemas.microsoft.com/office/drawing/2014/main" id="{C71125FF-A445-C912-6E6A-81F9AB26B851}"/>
              </a:ext>
            </a:extLst>
          </p:cNvPr>
          <p:cNvSpPr>
            <a:spLocks noGrp="1"/>
          </p:cNvSpPr>
          <p:nvPr>
            <p:ph type="dt" sz="half" idx="10"/>
          </p:nvPr>
        </p:nvSpPr>
        <p:spPr>
          <a:xfrm>
            <a:off x="838200" y="6356350"/>
            <a:ext cx="2743200" cy="365125"/>
          </a:xfrm>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fld id="{93B42F34-5E55-446E-A737-106A2F9E70BC}" type="datetime1">
              <a:rPr lang="en-US" smtClean="0"/>
              <a:t>12/16/2025</a:t>
            </a:fld>
            <a:endParaRPr lang="en-US"/>
          </a:p>
        </p:txBody>
      </p:sp>
      <p:sp>
        <p:nvSpPr>
          <p:cNvPr id="13" name="Rectangle 12">
            <a:extLst>
              <a:ext uri="{FF2B5EF4-FFF2-40B4-BE49-F238E27FC236}">
                <a16:creationId xmlns:a16="http://schemas.microsoft.com/office/drawing/2014/main" id="{F7ADC94E-273F-0AFF-7487-51D5E4B4FDB7}"/>
              </a:ext>
            </a:extLst>
          </p:cNvPr>
          <p:cNvSpPr/>
          <p:nvPr userDrawn="1"/>
        </p:nvSpPr>
        <p:spPr>
          <a:xfrm flipV="1">
            <a:off x="830002" y="5289634"/>
            <a:ext cx="10531997" cy="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119208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20475C1-94D4-ED54-6D1A-8EEB84B230F3}"/>
              </a:ext>
            </a:extLst>
          </p:cNvPr>
          <p:cNvSpPr>
            <a:spLocks noGrp="1"/>
          </p:cNvSpPr>
          <p:nvPr>
            <p:ph type="dt" sz="half" idx="10"/>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fld id="{8A2C909B-1645-4398-A9D4-CD9311AF4ECC}" type="datetime1">
              <a:rPr lang="en-US" smtClean="0"/>
              <a:t>12/16/2025</a:t>
            </a:fld>
            <a:endParaRPr lang="en-US"/>
          </a:p>
        </p:txBody>
      </p:sp>
      <p:sp>
        <p:nvSpPr>
          <p:cNvPr id="5" name="Footer Placeholder 4">
            <a:extLst>
              <a:ext uri="{FF2B5EF4-FFF2-40B4-BE49-F238E27FC236}">
                <a16:creationId xmlns:a16="http://schemas.microsoft.com/office/drawing/2014/main" id="{9AC07D1F-1E8F-6BD0-D9BF-A37C083B4556}"/>
              </a:ext>
            </a:extLst>
          </p:cNvPr>
          <p:cNvSpPr>
            <a:spLocks noGrp="1"/>
          </p:cNvSpPr>
          <p:nvPr>
            <p:ph type="ftr" sz="quarter" idx="11"/>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endParaRPr lang="en-US"/>
          </a:p>
        </p:txBody>
      </p:sp>
      <p:sp>
        <p:nvSpPr>
          <p:cNvPr id="6" name="Slide Number Placeholder 5">
            <a:extLst>
              <a:ext uri="{FF2B5EF4-FFF2-40B4-BE49-F238E27FC236}">
                <a16:creationId xmlns:a16="http://schemas.microsoft.com/office/drawing/2014/main" id="{3831A316-E590-D6DF-BBC3-71A1CB588479}"/>
              </a:ext>
            </a:extLst>
          </p:cNvPr>
          <p:cNvSpPr>
            <a:spLocks noGrp="1"/>
          </p:cNvSpPr>
          <p:nvPr>
            <p:ph type="sldNum" sz="quarter" idx="12"/>
          </p:nvPr>
        </p:nvSpPr>
        <p:spPr/>
        <p:txBody>
          <a:bodyPr/>
          <a:lstStyle>
            <a:lvl1pPr>
              <a:defRPr>
                <a:solidFill>
                  <a:schemeClr val="tx1"/>
                </a:solidFill>
                <a:latin typeface="Calibri" panose="020F0502020204030204" pitchFamily="34" charset="0"/>
                <a:ea typeface="Calibri" panose="020F0502020204030204" pitchFamily="34" charset="0"/>
                <a:cs typeface="Calibri" panose="020F0502020204030204" pitchFamily="34" charset="0"/>
              </a:defRPr>
            </a:lvl1pPr>
          </a:lstStyle>
          <a:p>
            <a:fld id="{558ED922-7EDD-473A-8362-50B58FFACA46}" type="slidenum">
              <a:rPr lang="en-US" smtClean="0"/>
              <a:pPr/>
              <a:t>‹#›</a:t>
            </a:fld>
            <a:endParaRPr lang="en-US"/>
          </a:p>
        </p:txBody>
      </p:sp>
      <p:sp>
        <p:nvSpPr>
          <p:cNvPr id="7" name="Title 1">
            <a:extLst>
              <a:ext uri="{FF2B5EF4-FFF2-40B4-BE49-F238E27FC236}">
                <a16:creationId xmlns:a16="http://schemas.microsoft.com/office/drawing/2014/main" id="{C0E0D656-7790-9145-25EB-E16449E64DB9}"/>
              </a:ext>
            </a:extLst>
          </p:cNvPr>
          <p:cNvSpPr>
            <a:spLocks noGrp="1"/>
          </p:cNvSpPr>
          <p:nvPr>
            <p:ph type="title"/>
          </p:nvPr>
        </p:nvSpPr>
        <p:spPr>
          <a:xfrm>
            <a:off x="489857" y="365125"/>
            <a:ext cx="11212286" cy="625475"/>
          </a:xfrm>
        </p:spPr>
        <p:txBody>
          <a:bodyPr lIns="0" anchor="t" anchorCtr="0">
            <a:normAutofit/>
          </a:bodyPr>
          <a:lstStyle>
            <a:lvl1pPr>
              <a:defRPr sz="2400">
                <a:latin typeface="Calibri" panose="020F0502020204030204" pitchFamily="34" charset="0"/>
                <a:ea typeface="Calibri" panose="020F0502020204030204" pitchFamily="34" charset="0"/>
                <a:cs typeface="Calibri" panose="020F0502020204030204" pitchFamily="34" charset="0"/>
              </a:defRPr>
            </a:lvl1pPr>
          </a:lstStyle>
          <a:p>
            <a:endParaRPr lang="en-US" sz="2800" dirty="0"/>
          </a:p>
        </p:txBody>
      </p:sp>
      <p:cxnSp>
        <p:nvCxnSpPr>
          <p:cNvPr id="3" name="Straight Connector 2">
            <a:extLst>
              <a:ext uri="{FF2B5EF4-FFF2-40B4-BE49-F238E27FC236}">
                <a16:creationId xmlns:a16="http://schemas.microsoft.com/office/drawing/2014/main" id="{232FCD9F-1A71-6D1B-82CA-5080EB6669D6}"/>
              </a:ext>
            </a:extLst>
          </p:cNvPr>
          <p:cNvCxnSpPr>
            <a:cxnSpLocks/>
          </p:cNvCxnSpPr>
          <p:nvPr userDrawn="1"/>
        </p:nvCxnSpPr>
        <p:spPr>
          <a:xfrm>
            <a:off x="489857" y="6167120"/>
            <a:ext cx="11212286" cy="0"/>
          </a:xfrm>
          <a:prstGeom prst="line">
            <a:avLst/>
          </a:prstGeom>
          <a:ln w="9525">
            <a:solidFill>
              <a:schemeClr val="bg2">
                <a:lumMod val="75000"/>
              </a:schemeClr>
            </a:solidFill>
          </a:ln>
        </p:spPr>
        <p:style>
          <a:lnRef idx="2">
            <a:schemeClr val="accent1"/>
          </a:lnRef>
          <a:fillRef idx="0">
            <a:schemeClr val="accent1"/>
          </a:fillRef>
          <a:effectRef idx="1">
            <a:schemeClr val="accent1"/>
          </a:effectRef>
          <a:fontRef idx="minor">
            <a:schemeClr val="tx1"/>
          </a:fontRef>
        </p:style>
      </p:cxnSp>
      <p:sp>
        <p:nvSpPr>
          <p:cNvPr id="2" name="Rectangle 1">
            <a:extLst>
              <a:ext uri="{FF2B5EF4-FFF2-40B4-BE49-F238E27FC236}">
                <a16:creationId xmlns:a16="http://schemas.microsoft.com/office/drawing/2014/main" id="{025E996F-11AD-3262-57E1-093645C2D0A7}"/>
              </a:ext>
            </a:extLst>
          </p:cNvPr>
          <p:cNvSpPr/>
          <p:nvPr userDrawn="1"/>
        </p:nvSpPr>
        <p:spPr>
          <a:xfrm>
            <a:off x="489857" y="6345555"/>
            <a:ext cx="4622800" cy="294640"/>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0" rtlCol="0" anchor="ctr"/>
          <a:lstStyle/>
          <a:p>
            <a:r>
              <a:rPr lang="en-US" sz="1200" i="1" dirty="0">
                <a:solidFill>
                  <a:schemeClr val="tx1"/>
                </a:solidFill>
                <a:latin typeface="Calibri" panose="020F0502020204030204" pitchFamily="34" charset="0"/>
                <a:ea typeface="Calibri" panose="020F0502020204030204" pitchFamily="34" charset="0"/>
                <a:cs typeface="Calibri" panose="020F0502020204030204" pitchFamily="34" charset="0"/>
              </a:rPr>
              <a:t>Source: Power BI 2024 Fast Food analysis </a:t>
            </a:r>
          </a:p>
        </p:txBody>
      </p:sp>
    </p:spTree>
    <p:extLst>
      <p:ext uri="{BB962C8B-B14F-4D97-AF65-F5344CB8AC3E}">
        <p14:creationId xmlns:p14="http://schemas.microsoft.com/office/powerpoint/2010/main" val="21758907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20475C1-94D4-ED54-6D1A-8EEB84B230F3}"/>
              </a:ext>
            </a:extLst>
          </p:cNvPr>
          <p:cNvSpPr>
            <a:spLocks noGrp="1"/>
          </p:cNvSpPr>
          <p:nvPr>
            <p:ph type="dt" sz="half" idx="10"/>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fld id="{8A2C909B-1645-4398-A9D4-CD9311AF4ECC}" type="datetime1">
              <a:rPr lang="en-US" smtClean="0"/>
              <a:t>12/16/2025</a:t>
            </a:fld>
            <a:endParaRPr lang="en-US"/>
          </a:p>
        </p:txBody>
      </p:sp>
      <p:sp>
        <p:nvSpPr>
          <p:cNvPr id="5" name="Footer Placeholder 4">
            <a:extLst>
              <a:ext uri="{FF2B5EF4-FFF2-40B4-BE49-F238E27FC236}">
                <a16:creationId xmlns:a16="http://schemas.microsoft.com/office/drawing/2014/main" id="{9AC07D1F-1E8F-6BD0-D9BF-A37C083B4556}"/>
              </a:ext>
            </a:extLst>
          </p:cNvPr>
          <p:cNvSpPr>
            <a:spLocks noGrp="1"/>
          </p:cNvSpPr>
          <p:nvPr>
            <p:ph type="ftr" sz="quarter" idx="11"/>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endParaRPr lang="en-US"/>
          </a:p>
        </p:txBody>
      </p:sp>
      <p:sp>
        <p:nvSpPr>
          <p:cNvPr id="6" name="Slide Number Placeholder 5">
            <a:extLst>
              <a:ext uri="{FF2B5EF4-FFF2-40B4-BE49-F238E27FC236}">
                <a16:creationId xmlns:a16="http://schemas.microsoft.com/office/drawing/2014/main" id="{3831A316-E590-D6DF-BBC3-71A1CB588479}"/>
              </a:ext>
            </a:extLst>
          </p:cNvPr>
          <p:cNvSpPr>
            <a:spLocks noGrp="1"/>
          </p:cNvSpPr>
          <p:nvPr>
            <p:ph type="sldNum" sz="quarter" idx="12"/>
          </p:nvPr>
        </p:nvSpPr>
        <p:spPr/>
        <p:txBody>
          <a:bodyPr/>
          <a:lstStyle>
            <a:lvl1pPr>
              <a:defRPr>
                <a:solidFill>
                  <a:schemeClr val="tx1"/>
                </a:solidFill>
                <a:latin typeface="Calibri" panose="020F0502020204030204" pitchFamily="34" charset="0"/>
                <a:ea typeface="Calibri" panose="020F0502020204030204" pitchFamily="34" charset="0"/>
                <a:cs typeface="Calibri" panose="020F0502020204030204" pitchFamily="34" charset="0"/>
              </a:defRPr>
            </a:lvl1pPr>
          </a:lstStyle>
          <a:p>
            <a:fld id="{558ED922-7EDD-473A-8362-50B58FFACA46}" type="slidenum">
              <a:rPr lang="en-US" smtClean="0"/>
              <a:pPr/>
              <a:t>‹#›</a:t>
            </a:fld>
            <a:endParaRPr lang="en-US"/>
          </a:p>
        </p:txBody>
      </p:sp>
      <p:sp>
        <p:nvSpPr>
          <p:cNvPr id="7" name="Title 1">
            <a:extLst>
              <a:ext uri="{FF2B5EF4-FFF2-40B4-BE49-F238E27FC236}">
                <a16:creationId xmlns:a16="http://schemas.microsoft.com/office/drawing/2014/main" id="{C0E0D656-7790-9145-25EB-E16449E64DB9}"/>
              </a:ext>
            </a:extLst>
          </p:cNvPr>
          <p:cNvSpPr>
            <a:spLocks noGrp="1"/>
          </p:cNvSpPr>
          <p:nvPr>
            <p:ph type="title"/>
          </p:nvPr>
        </p:nvSpPr>
        <p:spPr>
          <a:xfrm>
            <a:off x="489857" y="365125"/>
            <a:ext cx="11212286" cy="625475"/>
          </a:xfrm>
        </p:spPr>
        <p:txBody>
          <a:bodyPr lIns="0" anchor="t" anchorCtr="0">
            <a:normAutofit/>
          </a:bodyPr>
          <a:lstStyle>
            <a:lvl1pPr>
              <a:defRPr sz="2400">
                <a:latin typeface="Calibri" panose="020F0502020204030204" pitchFamily="34" charset="0"/>
                <a:ea typeface="Calibri" panose="020F0502020204030204" pitchFamily="34" charset="0"/>
                <a:cs typeface="Calibri" panose="020F0502020204030204" pitchFamily="34" charset="0"/>
              </a:defRPr>
            </a:lvl1pPr>
          </a:lstStyle>
          <a:p>
            <a:endParaRPr lang="en-US" sz="2800" dirty="0"/>
          </a:p>
        </p:txBody>
      </p:sp>
      <p:cxnSp>
        <p:nvCxnSpPr>
          <p:cNvPr id="3" name="Straight Connector 2">
            <a:extLst>
              <a:ext uri="{FF2B5EF4-FFF2-40B4-BE49-F238E27FC236}">
                <a16:creationId xmlns:a16="http://schemas.microsoft.com/office/drawing/2014/main" id="{232FCD9F-1A71-6D1B-82CA-5080EB6669D6}"/>
              </a:ext>
            </a:extLst>
          </p:cNvPr>
          <p:cNvCxnSpPr>
            <a:cxnSpLocks/>
          </p:cNvCxnSpPr>
          <p:nvPr userDrawn="1"/>
        </p:nvCxnSpPr>
        <p:spPr>
          <a:xfrm>
            <a:off x="489857" y="6167120"/>
            <a:ext cx="11212286" cy="0"/>
          </a:xfrm>
          <a:prstGeom prst="line">
            <a:avLst/>
          </a:prstGeom>
          <a:ln w="9525">
            <a:solidFill>
              <a:schemeClr val="bg2">
                <a:lumMod val="7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3113409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20475C1-94D4-ED54-6D1A-8EEB84B230F3}"/>
              </a:ext>
            </a:extLst>
          </p:cNvPr>
          <p:cNvSpPr>
            <a:spLocks noGrp="1"/>
          </p:cNvSpPr>
          <p:nvPr>
            <p:ph type="dt" sz="half" idx="10"/>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fld id="{B89D3579-3C3C-46E4-9A6B-DD269FE4121B}" type="datetime1">
              <a:rPr lang="en-US" smtClean="0"/>
              <a:pPr/>
              <a:t>12/16/2025</a:t>
            </a:fld>
            <a:endParaRPr lang="en-US"/>
          </a:p>
        </p:txBody>
      </p:sp>
      <p:sp>
        <p:nvSpPr>
          <p:cNvPr id="5" name="Footer Placeholder 4">
            <a:extLst>
              <a:ext uri="{FF2B5EF4-FFF2-40B4-BE49-F238E27FC236}">
                <a16:creationId xmlns:a16="http://schemas.microsoft.com/office/drawing/2014/main" id="{9AC07D1F-1E8F-6BD0-D9BF-A37C083B4556}"/>
              </a:ext>
            </a:extLst>
          </p:cNvPr>
          <p:cNvSpPr>
            <a:spLocks noGrp="1"/>
          </p:cNvSpPr>
          <p:nvPr>
            <p:ph type="ftr" sz="quarter" idx="11"/>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endParaRPr lang="en-US"/>
          </a:p>
        </p:txBody>
      </p:sp>
      <p:sp>
        <p:nvSpPr>
          <p:cNvPr id="6" name="Slide Number Placeholder 5">
            <a:extLst>
              <a:ext uri="{FF2B5EF4-FFF2-40B4-BE49-F238E27FC236}">
                <a16:creationId xmlns:a16="http://schemas.microsoft.com/office/drawing/2014/main" id="{3831A316-E590-D6DF-BBC3-71A1CB588479}"/>
              </a:ext>
            </a:extLst>
          </p:cNvPr>
          <p:cNvSpPr>
            <a:spLocks noGrp="1"/>
          </p:cNvSpPr>
          <p:nvPr>
            <p:ph type="sldNum" sz="quarter" idx="12"/>
          </p:nvPr>
        </p:nvSpPr>
        <p:spPr/>
        <p:txBody>
          <a:bodyPr/>
          <a:lstStyle>
            <a:lvl1pPr>
              <a:defRPr>
                <a:solidFill>
                  <a:schemeClr val="tx1"/>
                </a:solidFill>
                <a:latin typeface="Calibri" panose="020F0502020204030204" pitchFamily="34" charset="0"/>
                <a:ea typeface="Calibri" panose="020F0502020204030204" pitchFamily="34" charset="0"/>
                <a:cs typeface="Calibri" panose="020F0502020204030204" pitchFamily="34" charset="0"/>
              </a:defRPr>
            </a:lvl1pPr>
          </a:lstStyle>
          <a:p>
            <a:fld id="{8DF2760E-766A-4A03-8C6B-76AE5EE90104}" type="slidenum">
              <a:rPr lang="en-US" smtClean="0"/>
              <a:pPr/>
              <a:t>‹#›</a:t>
            </a:fld>
            <a:endParaRPr lang="en-US"/>
          </a:p>
        </p:txBody>
      </p:sp>
      <p:sp>
        <p:nvSpPr>
          <p:cNvPr id="7" name="Title 1">
            <a:extLst>
              <a:ext uri="{FF2B5EF4-FFF2-40B4-BE49-F238E27FC236}">
                <a16:creationId xmlns:a16="http://schemas.microsoft.com/office/drawing/2014/main" id="{C0E0D656-7790-9145-25EB-E16449E64DB9}"/>
              </a:ext>
            </a:extLst>
          </p:cNvPr>
          <p:cNvSpPr>
            <a:spLocks noGrp="1"/>
          </p:cNvSpPr>
          <p:nvPr>
            <p:ph type="title" hasCustomPrompt="1"/>
          </p:nvPr>
        </p:nvSpPr>
        <p:spPr>
          <a:xfrm>
            <a:off x="489857" y="365125"/>
            <a:ext cx="11212286" cy="625475"/>
          </a:xfrm>
        </p:spPr>
        <p:txBody>
          <a:bodyPr lIns="0" anchor="t" anchorCtr="0">
            <a:normAutofit/>
          </a:bodyPr>
          <a:lstStyle>
            <a:lvl1pPr>
              <a:defRPr sz="2400">
                <a:latin typeface="Calibri" panose="020F0502020204030204" pitchFamily="34" charset="0"/>
                <a:ea typeface="Calibri" panose="020F0502020204030204" pitchFamily="34" charset="0"/>
                <a:cs typeface="Calibri" panose="020F0502020204030204" pitchFamily="34" charset="0"/>
              </a:defRPr>
            </a:lvl1pPr>
          </a:lstStyle>
          <a:p>
            <a:r>
              <a:rPr lang="en-US" sz="2800" dirty="0"/>
              <a:t>Demographics</a:t>
            </a:r>
          </a:p>
        </p:txBody>
      </p:sp>
      <p:cxnSp>
        <p:nvCxnSpPr>
          <p:cNvPr id="3" name="Straight Connector 2">
            <a:extLst>
              <a:ext uri="{FF2B5EF4-FFF2-40B4-BE49-F238E27FC236}">
                <a16:creationId xmlns:a16="http://schemas.microsoft.com/office/drawing/2014/main" id="{232FCD9F-1A71-6D1B-82CA-5080EB6669D6}"/>
              </a:ext>
            </a:extLst>
          </p:cNvPr>
          <p:cNvCxnSpPr>
            <a:cxnSpLocks/>
          </p:cNvCxnSpPr>
          <p:nvPr userDrawn="1"/>
        </p:nvCxnSpPr>
        <p:spPr>
          <a:xfrm>
            <a:off x="489857" y="6167120"/>
            <a:ext cx="11212286" cy="0"/>
          </a:xfrm>
          <a:prstGeom prst="line">
            <a:avLst/>
          </a:prstGeom>
          <a:ln w="9525">
            <a:solidFill>
              <a:schemeClr val="bg2">
                <a:lumMod val="75000"/>
              </a:schemeClr>
            </a:solidFill>
          </a:ln>
        </p:spPr>
        <p:style>
          <a:lnRef idx="2">
            <a:schemeClr val="accent1"/>
          </a:lnRef>
          <a:fillRef idx="0">
            <a:schemeClr val="accent1"/>
          </a:fillRef>
          <a:effectRef idx="1">
            <a:schemeClr val="accent1"/>
          </a:effectRef>
          <a:fontRef idx="minor">
            <a:schemeClr val="tx1"/>
          </a:fontRef>
        </p:style>
      </p:cxnSp>
      <p:sp>
        <p:nvSpPr>
          <p:cNvPr id="8" name="Title 1">
            <a:extLst>
              <a:ext uri="{FF2B5EF4-FFF2-40B4-BE49-F238E27FC236}">
                <a16:creationId xmlns:a16="http://schemas.microsoft.com/office/drawing/2014/main" id="{6BD3D9F1-69FD-D75C-35D4-E4698F64FE50}"/>
              </a:ext>
            </a:extLst>
          </p:cNvPr>
          <p:cNvSpPr txBox="1">
            <a:spLocks/>
          </p:cNvSpPr>
          <p:nvPr userDrawn="1"/>
        </p:nvSpPr>
        <p:spPr>
          <a:xfrm>
            <a:off x="489857" y="5538639"/>
            <a:ext cx="11332029" cy="62547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2400" kern="1200">
                <a:solidFill>
                  <a:schemeClr val="tx1"/>
                </a:solidFill>
                <a:latin typeface="+mj-lt"/>
                <a:ea typeface="+mj-ea"/>
                <a:cs typeface="+mj-cs"/>
              </a:defRPr>
            </a:lvl1pPr>
          </a:lstStyle>
          <a:p>
            <a:endParaRPr lang="en-US" sz="1600"/>
          </a:p>
        </p:txBody>
      </p:sp>
    </p:spTree>
    <p:extLst>
      <p:ext uri="{BB962C8B-B14F-4D97-AF65-F5344CB8AC3E}">
        <p14:creationId xmlns:p14="http://schemas.microsoft.com/office/powerpoint/2010/main" val="37937664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0FF44-E0FA-E05E-1A1D-9F1131E74B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54044D9-ADE0-9AC3-1420-49F40529E921}"/>
              </a:ext>
            </a:extLst>
          </p:cNvPr>
          <p:cNvSpPr>
            <a:spLocks noGrp="1"/>
          </p:cNvSpPr>
          <p:nvPr>
            <p:ph type="dt" sz="half" idx="10"/>
          </p:nvPr>
        </p:nvSpPr>
        <p:spPr/>
        <p:txBody>
          <a:bodyPr/>
          <a:lstStyle/>
          <a:p>
            <a:fld id="{22424F21-6E1D-4E9F-B0B7-29F20EF0207D}" type="datetime1">
              <a:rPr lang="en-US" smtClean="0"/>
              <a:t>12/16/2025</a:t>
            </a:fld>
            <a:endParaRPr lang="en-US"/>
          </a:p>
        </p:txBody>
      </p:sp>
      <p:sp>
        <p:nvSpPr>
          <p:cNvPr id="4" name="Footer Placeholder 3">
            <a:extLst>
              <a:ext uri="{FF2B5EF4-FFF2-40B4-BE49-F238E27FC236}">
                <a16:creationId xmlns:a16="http://schemas.microsoft.com/office/drawing/2014/main" id="{6F312E9E-D61D-C15E-A0D0-6762179D75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9DCDB2B-357D-1243-066D-22FC77012848}"/>
              </a:ext>
            </a:extLst>
          </p:cNvPr>
          <p:cNvSpPr>
            <a:spLocks noGrp="1"/>
          </p:cNvSpPr>
          <p:nvPr>
            <p:ph type="sldNum" sz="quarter" idx="12"/>
          </p:nvPr>
        </p:nvSpPr>
        <p:spPr/>
        <p:txBody>
          <a:bodyPr/>
          <a:lstStyle/>
          <a:p>
            <a:fld id="{8DF2760E-766A-4A03-8C6B-76AE5EE90104}" type="slidenum">
              <a:rPr lang="en-US" smtClean="0"/>
              <a:t>‹#›</a:t>
            </a:fld>
            <a:endParaRPr lang="en-US"/>
          </a:p>
        </p:txBody>
      </p:sp>
    </p:spTree>
    <p:extLst>
      <p:ext uri="{BB962C8B-B14F-4D97-AF65-F5344CB8AC3E}">
        <p14:creationId xmlns:p14="http://schemas.microsoft.com/office/powerpoint/2010/main" val="42891499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2734375-9306-C88B-F3A4-5A2D60A4399A}"/>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a:fillRect/>
          </a:stretch>
        </p:blipFill>
        <p:spPr>
          <a:xfrm>
            <a:off x="0" y="0"/>
            <a:ext cx="12192000" cy="6858000"/>
          </a:xfrm>
          <a:prstGeom prst="rect">
            <a:avLst/>
          </a:prstGeom>
        </p:spPr>
      </p:pic>
      <p:sp>
        <p:nvSpPr>
          <p:cNvPr id="2" name="Date Placeholder 1">
            <a:extLst>
              <a:ext uri="{FF2B5EF4-FFF2-40B4-BE49-F238E27FC236}">
                <a16:creationId xmlns:a16="http://schemas.microsoft.com/office/drawing/2014/main" id="{1D929EA4-C861-A091-5C8D-0B80D51374E9}"/>
              </a:ext>
            </a:extLst>
          </p:cNvPr>
          <p:cNvSpPr>
            <a:spLocks noGrp="1"/>
          </p:cNvSpPr>
          <p:nvPr>
            <p:ph type="dt" sz="half" idx="10"/>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fld id="{4024E99C-8D3E-4C77-AA0A-893FD4B9F400}" type="datetime1">
              <a:rPr lang="en-US" smtClean="0"/>
              <a:t>12/16/2025</a:t>
            </a:fld>
            <a:endParaRPr lang="en-US"/>
          </a:p>
        </p:txBody>
      </p:sp>
      <p:sp>
        <p:nvSpPr>
          <p:cNvPr id="3" name="Footer Placeholder 2">
            <a:extLst>
              <a:ext uri="{FF2B5EF4-FFF2-40B4-BE49-F238E27FC236}">
                <a16:creationId xmlns:a16="http://schemas.microsoft.com/office/drawing/2014/main" id="{C1011D99-681A-0598-C0E1-50E72341827D}"/>
              </a:ext>
            </a:extLst>
          </p:cNvPr>
          <p:cNvSpPr>
            <a:spLocks noGrp="1"/>
          </p:cNvSpPr>
          <p:nvPr>
            <p:ph type="ftr" sz="quarter" idx="11"/>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endParaRPr lang="en-US"/>
          </a:p>
        </p:txBody>
      </p:sp>
      <p:sp>
        <p:nvSpPr>
          <p:cNvPr id="4" name="Slide Number Placeholder 3">
            <a:extLst>
              <a:ext uri="{FF2B5EF4-FFF2-40B4-BE49-F238E27FC236}">
                <a16:creationId xmlns:a16="http://schemas.microsoft.com/office/drawing/2014/main" id="{412650B5-D3B7-5603-CBA1-6C529FB8ADFF}"/>
              </a:ext>
            </a:extLst>
          </p:cNvPr>
          <p:cNvSpPr>
            <a:spLocks noGrp="1"/>
          </p:cNvSpPr>
          <p:nvPr>
            <p:ph type="sldNum" sz="quarter" idx="12"/>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fld id="{8DF2760E-766A-4A03-8C6B-76AE5EE90104}" type="slidenum">
              <a:rPr lang="en-US" smtClean="0"/>
              <a:pPr/>
              <a:t>‹#›</a:t>
            </a:fld>
            <a:endParaRPr lang="en-US"/>
          </a:p>
        </p:txBody>
      </p:sp>
      <p:sp>
        <p:nvSpPr>
          <p:cNvPr id="10" name="Rectangle 9">
            <a:extLst>
              <a:ext uri="{FF2B5EF4-FFF2-40B4-BE49-F238E27FC236}">
                <a16:creationId xmlns:a16="http://schemas.microsoft.com/office/drawing/2014/main" id="{799A7629-D610-9382-B259-AC76DC03D096}"/>
              </a:ext>
            </a:extLst>
          </p:cNvPr>
          <p:cNvSpPr/>
          <p:nvPr userDrawn="1"/>
        </p:nvSpPr>
        <p:spPr>
          <a:xfrm flipH="1">
            <a:off x="-2" y="0"/>
            <a:ext cx="12192002" cy="6858001"/>
          </a:xfrm>
          <a:prstGeom prst="rect">
            <a:avLst/>
          </a:prstGeom>
          <a:solidFill>
            <a:srgbClr val="000000">
              <a:alpha val="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613926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929EA4-C861-A091-5C8D-0B80D51374E9}"/>
              </a:ext>
            </a:extLst>
          </p:cNvPr>
          <p:cNvSpPr>
            <a:spLocks noGrp="1"/>
          </p:cNvSpPr>
          <p:nvPr>
            <p:ph type="dt" sz="half" idx="10"/>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fld id="{7A4AACF7-0325-40C8-9B02-58779FE9DEC3}" type="datetime1">
              <a:rPr lang="en-US" smtClean="0"/>
              <a:t>12/16/2025</a:t>
            </a:fld>
            <a:endParaRPr lang="en-US"/>
          </a:p>
        </p:txBody>
      </p:sp>
      <p:sp>
        <p:nvSpPr>
          <p:cNvPr id="3" name="Footer Placeholder 2">
            <a:extLst>
              <a:ext uri="{FF2B5EF4-FFF2-40B4-BE49-F238E27FC236}">
                <a16:creationId xmlns:a16="http://schemas.microsoft.com/office/drawing/2014/main" id="{C1011D99-681A-0598-C0E1-50E72341827D}"/>
              </a:ext>
            </a:extLst>
          </p:cNvPr>
          <p:cNvSpPr>
            <a:spLocks noGrp="1"/>
          </p:cNvSpPr>
          <p:nvPr>
            <p:ph type="ftr" sz="quarter" idx="11"/>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endParaRPr lang="en-US"/>
          </a:p>
        </p:txBody>
      </p:sp>
      <p:sp>
        <p:nvSpPr>
          <p:cNvPr id="4" name="Slide Number Placeholder 3">
            <a:extLst>
              <a:ext uri="{FF2B5EF4-FFF2-40B4-BE49-F238E27FC236}">
                <a16:creationId xmlns:a16="http://schemas.microsoft.com/office/drawing/2014/main" id="{412650B5-D3B7-5603-CBA1-6C529FB8ADFF}"/>
              </a:ext>
            </a:extLst>
          </p:cNvPr>
          <p:cNvSpPr>
            <a:spLocks noGrp="1"/>
          </p:cNvSpPr>
          <p:nvPr>
            <p:ph type="sldNum" sz="quarter" idx="12"/>
          </p:nvPr>
        </p:nvSpPr>
        <p:spPr/>
        <p:txBody>
          <a:bodyPr/>
          <a:lstStyle>
            <a:lvl1pPr>
              <a:defRPr>
                <a:latin typeface="Calibri" panose="020F0502020204030204" pitchFamily="34" charset="0"/>
                <a:ea typeface="Calibri" panose="020F0502020204030204" pitchFamily="34" charset="0"/>
                <a:cs typeface="Calibri" panose="020F0502020204030204" pitchFamily="34" charset="0"/>
              </a:defRPr>
            </a:lvl1pPr>
          </a:lstStyle>
          <a:p>
            <a:fld id="{8DF2760E-766A-4A03-8C6B-76AE5EE90104}" type="slidenum">
              <a:rPr lang="en-US" smtClean="0"/>
              <a:pPr/>
              <a:t>‹#›</a:t>
            </a:fld>
            <a:endParaRPr lang="en-US"/>
          </a:p>
        </p:txBody>
      </p:sp>
      <p:pic>
        <p:nvPicPr>
          <p:cNvPr id="6" name="Picture 5">
            <a:extLst>
              <a:ext uri="{FF2B5EF4-FFF2-40B4-BE49-F238E27FC236}">
                <a16:creationId xmlns:a16="http://schemas.microsoft.com/office/drawing/2014/main" id="{770DA1F6-A17F-BA07-020C-03135B37769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a:fillRect/>
          </a:stretch>
        </p:blipFill>
        <p:spPr>
          <a:xfrm flipH="1">
            <a:off x="0" y="0"/>
            <a:ext cx="12192000" cy="6858000"/>
          </a:xfrm>
          <a:prstGeom prst="rect">
            <a:avLst/>
          </a:prstGeom>
        </p:spPr>
      </p:pic>
      <p:sp>
        <p:nvSpPr>
          <p:cNvPr id="7" name="Rectangle 6">
            <a:extLst>
              <a:ext uri="{FF2B5EF4-FFF2-40B4-BE49-F238E27FC236}">
                <a16:creationId xmlns:a16="http://schemas.microsoft.com/office/drawing/2014/main" id="{7DE2B2F8-F7B8-D7FB-6AC5-CF332ECBC5B6}"/>
              </a:ext>
            </a:extLst>
          </p:cNvPr>
          <p:cNvSpPr/>
          <p:nvPr userDrawn="1"/>
        </p:nvSpPr>
        <p:spPr>
          <a:xfrm flipH="1">
            <a:off x="-2" y="0"/>
            <a:ext cx="12192002" cy="6858001"/>
          </a:xfrm>
          <a:prstGeom prst="rect">
            <a:avLst/>
          </a:prstGeom>
          <a:solidFill>
            <a:srgbClr val="000000">
              <a:alpha val="1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141786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E1D61C2-4CC4-259B-FD99-6CAE5AFEEA56}"/>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a:fillRect/>
          </a:stretch>
        </p:blipFill>
        <p:spPr>
          <a:xfrm>
            <a:off x="0" y="0"/>
            <a:ext cx="12192000" cy="6858000"/>
          </a:xfrm>
          <a:prstGeom prst="rect">
            <a:avLst/>
          </a:prstGeom>
        </p:spPr>
      </p:pic>
      <p:sp>
        <p:nvSpPr>
          <p:cNvPr id="2" name="Date Placeholder 1">
            <a:extLst>
              <a:ext uri="{FF2B5EF4-FFF2-40B4-BE49-F238E27FC236}">
                <a16:creationId xmlns:a16="http://schemas.microsoft.com/office/drawing/2014/main" id="{1D929EA4-C861-A091-5C8D-0B80D51374E9}"/>
              </a:ext>
            </a:extLst>
          </p:cNvPr>
          <p:cNvSpPr>
            <a:spLocks noGrp="1"/>
          </p:cNvSpPr>
          <p:nvPr>
            <p:ph type="dt" sz="half" idx="10"/>
          </p:nvPr>
        </p:nvSpPr>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fld id="{B9333D0C-F80C-4CE0-81A8-2AC8A00EB896}" type="datetime1">
              <a:rPr lang="en-US" smtClean="0"/>
              <a:t>12/16/2025</a:t>
            </a:fld>
            <a:endParaRPr lang="en-US"/>
          </a:p>
        </p:txBody>
      </p:sp>
      <p:sp>
        <p:nvSpPr>
          <p:cNvPr id="3" name="Footer Placeholder 2">
            <a:extLst>
              <a:ext uri="{FF2B5EF4-FFF2-40B4-BE49-F238E27FC236}">
                <a16:creationId xmlns:a16="http://schemas.microsoft.com/office/drawing/2014/main" id="{C1011D99-681A-0598-C0E1-50E72341827D}"/>
              </a:ext>
            </a:extLst>
          </p:cNvPr>
          <p:cNvSpPr>
            <a:spLocks noGrp="1"/>
          </p:cNvSpPr>
          <p:nvPr>
            <p:ph type="ftr" sz="quarter" idx="11"/>
          </p:nvPr>
        </p:nvSpPr>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endParaRPr lang="en-US"/>
          </a:p>
        </p:txBody>
      </p:sp>
      <p:sp>
        <p:nvSpPr>
          <p:cNvPr id="4" name="Slide Number Placeholder 3">
            <a:extLst>
              <a:ext uri="{FF2B5EF4-FFF2-40B4-BE49-F238E27FC236}">
                <a16:creationId xmlns:a16="http://schemas.microsoft.com/office/drawing/2014/main" id="{412650B5-D3B7-5603-CBA1-6C529FB8ADFF}"/>
              </a:ext>
            </a:extLst>
          </p:cNvPr>
          <p:cNvSpPr>
            <a:spLocks noGrp="1"/>
          </p:cNvSpPr>
          <p:nvPr>
            <p:ph type="sldNum" sz="quarter" idx="12"/>
          </p:nvPr>
        </p:nvSpPr>
        <p:spPr/>
        <p:txBody>
          <a:bodyPr/>
          <a:lstStyle>
            <a:lvl1pPr>
              <a:defRPr>
                <a:solidFill>
                  <a:schemeClr val="bg1"/>
                </a:solidFill>
                <a:latin typeface="Calibri" panose="020F0502020204030204" pitchFamily="34" charset="0"/>
                <a:ea typeface="Calibri" panose="020F0502020204030204" pitchFamily="34" charset="0"/>
                <a:cs typeface="Calibri" panose="020F0502020204030204" pitchFamily="34" charset="0"/>
              </a:defRPr>
            </a:lvl1pPr>
          </a:lstStyle>
          <a:p>
            <a:fld id="{8DF2760E-766A-4A03-8C6B-76AE5EE90104}" type="slidenum">
              <a:rPr lang="en-US" smtClean="0"/>
              <a:pPr/>
              <a:t>‹#›</a:t>
            </a:fld>
            <a:endParaRPr lang="en-US"/>
          </a:p>
        </p:txBody>
      </p:sp>
      <p:sp>
        <p:nvSpPr>
          <p:cNvPr id="5" name="Rectangle 4">
            <a:extLst>
              <a:ext uri="{FF2B5EF4-FFF2-40B4-BE49-F238E27FC236}">
                <a16:creationId xmlns:a16="http://schemas.microsoft.com/office/drawing/2014/main" id="{045B0FB2-D2DA-2B9E-C1B3-4C58DD7B8D9E}"/>
              </a:ext>
            </a:extLst>
          </p:cNvPr>
          <p:cNvSpPr/>
          <p:nvPr userDrawn="1"/>
        </p:nvSpPr>
        <p:spPr>
          <a:xfrm flipH="1">
            <a:off x="0" y="0"/>
            <a:ext cx="12192000" cy="6857999"/>
          </a:xfrm>
          <a:prstGeom prst="rect">
            <a:avLst/>
          </a:prstGeom>
          <a:gradFill flip="none" rotWithShape="1">
            <a:gsLst>
              <a:gs pos="69000">
                <a:srgbClr val="000000">
                  <a:alpha val="66000"/>
                </a:srgbClr>
              </a:gs>
              <a:gs pos="0">
                <a:schemeClr val="tx1">
                  <a:alpha val="46000"/>
                </a:schemeClr>
              </a:gs>
              <a:gs pos="100000">
                <a:schemeClr val="tx1"/>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763258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55032C-5B6B-A249-96C9-76AE29190C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6C0096-E78E-5513-9226-48EED978A6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9DEFC0-2A72-5E63-4F12-F356E1B989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97BDE9-B023-446B-8C77-CFC5528A6CEE}" type="datetime1">
              <a:rPr lang="en-US" smtClean="0"/>
              <a:t>12/16/2025</a:t>
            </a:fld>
            <a:endParaRPr lang="en-US"/>
          </a:p>
        </p:txBody>
      </p:sp>
      <p:sp>
        <p:nvSpPr>
          <p:cNvPr id="5" name="Footer Placeholder 4">
            <a:extLst>
              <a:ext uri="{FF2B5EF4-FFF2-40B4-BE49-F238E27FC236}">
                <a16:creationId xmlns:a16="http://schemas.microsoft.com/office/drawing/2014/main" id="{BBA9F9A3-AFD5-0D67-96BB-40444784A2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4A703D6-0A06-77C2-4E33-E6FCAE0FAD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8DF2760E-766A-4A03-8C6B-76AE5EE90104}" type="slidenum">
              <a:rPr lang="en-US" smtClean="0"/>
              <a:pPr/>
              <a:t>‹#›</a:t>
            </a:fld>
            <a:endParaRPr lang="en-US"/>
          </a:p>
        </p:txBody>
      </p:sp>
    </p:spTree>
    <p:extLst>
      <p:ext uri="{BB962C8B-B14F-4D97-AF65-F5344CB8AC3E}">
        <p14:creationId xmlns:p14="http://schemas.microsoft.com/office/powerpoint/2010/main" val="257155304"/>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0" r:id="rId3"/>
    <p:sldLayoutId id="2147483666" r:id="rId4"/>
    <p:sldLayoutId id="2147483662" r:id="rId5"/>
    <p:sldLayoutId id="2147483654" r:id="rId6"/>
    <p:sldLayoutId id="2147483655" r:id="rId7"/>
    <p:sldLayoutId id="2147483664" r:id="rId8"/>
    <p:sldLayoutId id="2147483663" r:id="rId9"/>
    <p:sldLayoutId id="2147483665" r:id="rId1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BE827-27DB-D03C-A68E-8D961E95063C}"/>
              </a:ext>
            </a:extLst>
          </p:cNvPr>
          <p:cNvSpPr>
            <a:spLocks noGrp="1"/>
          </p:cNvSpPr>
          <p:nvPr>
            <p:ph type="ctrTitle" idx="4294967295"/>
          </p:nvPr>
        </p:nvSpPr>
        <p:spPr>
          <a:xfrm>
            <a:off x="838200" y="1080728"/>
            <a:ext cx="6418634" cy="2116718"/>
          </a:xfrm>
        </p:spPr>
        <p:txBody>
          <a:bodyPr lIns="0" anchor="t" anchorCtr="0">
            <a:normAutofit/>
          </a:bodyPr>
          <a:lstStyle/>
          <a:p>
            <a:pPr algn="l">
              <a:lnSpc>
                <a:spcPct val="100000"/>
              </a:lnSpc>
            </a:pPr>
            <a:r>
              <a:rPr lang="en-US" sz="5400" b="1">
                <a:solidFill>
                  <a:schemeClr val="bg1"/>
                </a:solidFill>
                <a:latin typeface="Calibri" panose="020F0502020204030204" pitchFamily="34" charset="0"/>
                <a:ea typeface="Calibri" panose="020F0502020204030204" pitchFamily="34" charset="0"/>
                <a:cs typeface="Calibri" panose="020F0502020204030204" pitchFamily="34" charset="0"/>
              </a:rPr>
              <a:t>Fast Food at a glance</a:t>
            </a:r>
            <a:br>
              <a:rPr lang="en-US" b="1">
                <a:solidFill>
                  <a:schemeClr val="bg1"/>
                </a:solidFill>
                <a:latin typeface="Calibri" panose="020F0502020204030204" pitchFamily="34" charset="0"/>
                <a:ea typeface="Calibri" panose="020F0502020204030204" pitchFamily="34" charset="0"/>
                <a:cs typeface="Calibri" panose="020F0502020204030204" pitchFamily="34" charset="0"/>
              </a:rPr>
            </a:br>
            <a:r>
              <a:rPr lang="en-US" sz="3200" b="1" i="1">
                <a:solidFill>
                  <a:schemeClr val="bg2">
                    <a:lumMod val="75000"/>
                  </a:schemeClr>
                </a:solidFill>
                <a:latin typeface="Calibri" panose="020F0502020204030204" pitchFamily="34" charset="0"/>
                <a:ea typeface="Calibri" panose="020F0502020204030204" pitchFamily="34" charset="0"/>
                <a:cs typeface="Calibri" panose="020F0502020204030204" pitchFamily="34" charset="0"/>
              </a:rPr>
              <a:t>2024 performance review and</a:t>
            </a:r>
            <a:br>
              <a:rPr lang="en-US" sz="3200" b="1" i="1">
                <a:solidFill>
                  <a:schemeClr val="bg2">
                    <a:lumMod val="75000"/>
                  </a:schemeClr>
                </a:solidFill>
                <a:latin typeface="Calibri" panose="020F0502020204030204" pitchFamily="34" charset="0"/>
                <a:ea typeface="Calibri" panose="020F0502020204030204" pitchFamily="34" charset="0"/>
                <a:cs typeface="Calibri" panose="020F0502020204030204" pitchFamily="34" charset="0"/>
              </a:rPr>
            </a:br>
            <a:r>
              <a:rPr lang="en-US" sz="3200" b="1" i="1">
                <a:solidFill>
                  <a:schemeClr val="bg2">
                    <a:lumMod val="75000"/>
                  </a:schemeClr>
                </a:solidFill>
                <a:latin typeface="Calibri" panose="020F0502020204030204" pitchFamily="34" charset="0"/>
                <a:ea typeface="Calibri" panose="020F0502020204030204" pitchFamily="34" charset="0"/>
                <a:cs typeface="Calibri" panose="020F0502020204030204" pitchFamily="34" charset="0"/>
              </a:rPr>
              <a:t>the movement for 2025</a:t>
            </a:r>
            <a:endParaRPr lang="en-US" sz="2400" b="1" i="1">
              <a:solidFill>
                <a:schemeClr val="bg2">
                  <a:lumMod val="75000"/>
                </a:schemeClr>
              </a:solidFill>
              <a:latin typeface="Calibri" panose="020F0502020204030204" pitchFamily="34" charset="0"/>
              <a:ea typeface="Calibri" panose="020F0502020204030204" pitchFamily="34" charset="0"/>
              <a:cs typeface="Calibri" panose="020F0502020204030204" pitchFamily="34" charset="0"/>
            </a:endParaRPr>
          </a:p>
        </p:txBody>
      </p:sp>
      <p:sp>
        <p:nvSpPr>
          <p:cNvPr id="3" name="Subtitle 2">
            <a:extLst>
              <a:ext uri="{FF2B5EF4-FFF2-40B4-BE49-F238E27FC236}">
                <a16:creationId xmlns:a16="http://schemas.microsoft.com/office/drawing/2014/main" id="{93AF0953-40E6-AA72-FBA6-E08BC867358B}"/>
              </a:ext>
            </a:extLst>
          </p:cNvPr>
          <p:cNvSpPr>
            <a:spLocks noGrp="1"/>
          </p:cNvSpPr>
          <p:nvPr>
            <p:ph type="subTitle" idx="1"/>
          </p:nvPr>
        </p:nvSpPr>
        <p:spPr>
          <a:xfrm>
            <a:off x="838200" y="5428527"/>
            <a:ext cx="7403502" cy="1110385"/>
          </a:xfrm>
        </p:spPr>
        <p:txBody>
          <a:bodyPr lIns="0">
            <a:normAutofit/>
          </a:bodyPr>
          <a:lstStyle/>
          <a:p>
            <a:pPr algn="l"/>
            <a:r>
              <a:rPr lang="en-US" sz="1400">
                <a:latin typeface="Calibri" panose="020F0502020204030204" pitchFamily="34" charset="0"/>
                <a:ea typeface="Calibri" panose="020F0502020204030204" pitchFamily="34" charset="0"/>
                <a:cs typeface="Calibri" panose="020F0502020204030204" pitchFamily="34" charset="0"/>
              </a:rPr>
              <a:t>Prepared by Hao Tran</a:t>
            </a:r>
          </a:p>
          <a:p>
            <a:pPr algn="l"/>
            <a:r>
              <a:rPr lang="en-US" sz="1400">
                <a:latin typeface="Calibri" panose="020F0502020204030204" pitchFamily="34" charset="0"/>
                <a:ea typeface="Calibri" panose="020F0502020204030204" pitchFamily="34" charset="0"/>
                <a:cs typeface="Calibri" panose="020F0502020204030204" pitchFamily="34" charset="0"/>
              </a:rPr>
              <a:t>July, 2025</a:t>
            </a:r>
          </a:p>
        </p:txBody>
      </p:sp>
      <p:sp>
        <p:nvSpPr>
          <p:cNvPr id="5" name="Slide Number Placeholder 4">
            <a:extLst>
              <a:ext uri="{FF2B5EF4-FFF2-40B4-BE49-F238E27FC236}">
                <a16:creationId xmlns:a16="http://schemas.microsoft.com/office/drawing/2014/main" id="{C34C5652-8AFA-1C4B-E708-D422F358ADA3}"/>
              </a:ext>
            </a:extLst>
          </p:cNvPr>
          <p:cNvSpPr>
            <a:spLocks noGrp="1"/>
          </p:cNvSpPr>
          <p:nvPr>
            <p:ph type="sldNum" sz="quarter" idx="12"/>
          </p:nvPr>
        </p:nvSpPr>
        <p:spPr/>
        <p:txBody>
          <a:bodyPr/>
          <a:lstStyle/>
          <a:p>
            <a:fld id="{8DF2760E-766A-4A03-8C6B-76AE5EE90104}" type="slidenum">
              <a:rPr lang="en-US" smtClean="0">
                <a:latin typeface="Calibri" panose="020F0502020204030204" pitchFamily="34" charset="0"/>
                <a:ea typeface="Calibri" panose="020F0502020204030204" pitchFamily="34" charset="0"/>
                <a:cs typeface="Calibri" panose="020F0502020204030204" pitchFamily="34" charset="0"/>
              </a:rPr>
              <a:pPr/>
              <a:t>1</a:t>
            </a:fld>
            <a:endParaRPr lang="en-US">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94651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3C8D363-1EDF-173F-93F3-196F758188B6}"/>
              </a:ext>
            </a:extLst>
          </p:cNvPr>
          <p:cNvSpPr>
            <a:spLocks noGrp="1"/>
          </p:cNvSpPr>
          <p:nvPr>
            <p:ph type="sldNum" sz="quarter" idx="12"/>
          </p:nvPr>
        </p:nvSpPr>
        <p:spPr/>
        <p:txBody>
          <a:bodyPr/>
          <a:lstStyle/>
          <a:p>
            <a:fld id="{8DF2760E-766A-4A03-8C6B-76AE5EE90104}" type="slidenum">
              <a:rPr lang="en-US" smtClean="0"/>
              <a:pPr/>
              <a:t>10</a:t>
            </a:fld>
            <a:endParaRPr lang="en-US"/>
          </a:p>
        </p:txBody>
      </p:sp>
      <p:sp>
        <p:nvSpPr>
          <p:cNvPr id="3" name="TextBox 2">
            <a:extLst>
              <a:ext uri="{FF2B5EF4-FFF2-40B4-BE49-F238E27FC236}">
                <a16:creationId xmlns:a16="http://schemas.microsoft.com/office/drawing/2014/main" id="{9D263B24-1FDB-E958-2761-E17440F4CBAE}"/>
              </a:ext>
            </a:extLst>
          </p:cNvPr>
          <p:cNvSpPr txBox="1"/>
          <p:nvPr/>
        </p:nvSpPr>
        <p:spPr>
          <a:xfrm>
            <a:off x="1190071" y="1862584"/>
            <a:ext cx="6094378" cy="2862322"/>
          </a:xfrm>
          <a:prstGeom prst="rect">
            <a:avLst/>
          </a:prstGeom>
          <a:noFill/>
        </p:spPr>
        <p:txBody>
          <a:bodyPr wrap="square">
            <a:spAutoFit/>
          </a:bodyPr>
          <a:lstStyle/>
          <a:p>
            <a:pPr>
              <a:spcAft>
                <a:spcPts val="1800"/>
              </a:spcAft>
              <a:buNone/>
            </a:pPr>
            <a:r>
              <a:rPr lang="en-US" sz="18000" b="1" i="0">
                <a:solidFill>
                  <a:schemeClr val="bg1">
                    <a:alpha val="34000"/>
                  </a:schemeClr>
                </a:solidFill>
                <a:effectLst/>
                <a:latin typeface="Grab Community Solid"/>
              </a:rPr>
              <a:t>2025</a:t>
            </a:r>
          </a:p>
        </p:txBody>
      </p:sp>
      <p:sp>
        <p:nvSpPr>
          <p:cNvPr id="4" name="TextBox 3">
            <a:extLst>
              <a:ext uri="{FF2B5EF4-FFF2-40B4-BE49-F238E27FC236}">
                <a16:creationId xmlns:a16="http://schemas.microsoft.com/office/drawing/2014/main" id="{B0CC6F73-8787-C106-980C-8145705EE222}"/>
              </a:ext>
            </a:extLst>
          </p:cNvPr>
          <p:cNvSpPr txBox="1"/>
          <p:nvPr/>
        </p:nvSpPr>
        <p:spPr>
          <a:xfrm>
            <a:off x="1190071" y="3001358"/>
            <a:ext cx="6094378" cy="707886"/>
          </a:xfrm>
          <a:prstGeom prst="rect">
            <a:avLst/>
          </a:prstGeom>
          <a:noFill/>
        </p:spPr>
        <p:txBody>
          <a:bodyPr wrap="square">
            <a:spAutoFit/>
          </a:bodyPr>
          <a:lstStyle/>
          <a:p>
            <a:pPr>
              <a:spcAft>
                <a:spcPts val="1800"/>
              </a:spcAft>
              <a:buNone/>
            </a:pPr>
            <a:r>
              <a:rPr lang="en-US" sz="4000" b="1" i="0">
                <a:solidFill>
                  <a:schemeClr val="bg1"/>
                </a:solidFill>
                <a:effectLst/>
                <a:latin typeface="Grab Community Solid"/>
              </a:rPr>
              <a:t>Moving forwards</a:t>
            </a:r>
          </a:p>
        </p:txBody>
      </p:sp>
    </p:spTree>
    <p:extLst>
      <p:ext uri="{BB962C8B-B14F-4D97-AF65-F5344CB8AC3E}">
        <p14:creationId xmlns:p14="http://schemas.microsoft.com/office/powerpoint/2010/main" val="2538575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4114F6-52FE-CDA5-742E-6DF90867DE06}"/>
              </a:ext>
            </a:extLst>
          </p:cNvPr>
          <p:cNvSpPr>
            <a:spLocks noGrp="1"/>
          </p:cNvSpPr>
          <p:nvPr>
            <p:ph type="sldNum" sz="quarter" idx="12"/>
          </p:nvPr>
        </p:nvSpPr>
        <p:spPr/>
        <p:txBody>
          <a:bodyPr/>
          <a:lstStyle/>
          <a:p>
            <a:fld id="{558ED922-7EDD-473A-8362-50B58FFACA46}" type="slidenum">
              <a:rPr lang="en-US" smtClean="0"/>
              <a:pPr/>
              <a:t>11</a:t>
            </a:fld>
            <a:endParaRPr lang="en-US"/>
          </a:p>
        </p:txBody>
      </p:sp>
      <p:sp>
        <p:nvSpPr>
          <p:cNvPr id="3" name="Title 2">
            <a:extLst>
              <a:ext uri="{FF2B5EF4-FFF2-40B4-BE49-F238E27FC236}">
                <a16:creationId xmlns:a16="http://schemas.microsoft.com/office/drawing/2014/main" id="{8A5496EF-3AAC-8BDE-FFE0-E57F9B6D5DB2}"/>
              </a:ext>
            </a:extLst>
          </p:cNvPr>
          <p:cNvSpPr>
            <a:spLocks noGrp="1"/>
          </p:cNvSpPr>
          <p:nvPr>
            <p:ph type="title"/>
          </p:nvPr>
        </p:nvSpPr>
        <p:spPr/>
        <p:txBody>
          <a:bodyPr>
            <a:noAutofit/>
          </a:bodyPr>
          <a:lstStyle/>
          <a:p>
            <a:r>
              <a:rPr lang="en-US" dirty="0"/>
              <a:t>The total promotion spend is predominantly driven by brand-led promotions, rather than AAA's own initiatives. Therefore, a reduction in the promotion budget at this time appears reasonable</a:t>
            </a:r>
          </a:p>
        </p:txBody>
      </p:sp>
      <p:sp>
        <p:nvSpPr>
          <p:cNvPr id="7" name="TextBox 6">
            <a:extLst>
              <a:ext uri="{FF2B5EF4-FFF2-40B4-BE49-F238E27FC236}">
                <a16:creationId xmlns:a16="http://schemas.microsoft.com/office/drawing/2014/main" id="{A595411A-AF46-71C4-BF32-1792DF1CF130}"/>
              </a:ext>
            </a:extLst>
          </p:cNvPr>
          <p:cNvSpPr txBox="1"/>
          <p:nvPr/>
        </p:nvSpPr>
        <p:spPr>
          <a:xfrm>
            <a:off x="489858" y="1530233"/>
            <a:ext cx="3584302"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Share of Spending for Promotions, %</a:t>
            </a:r>
            <a:endParaRPr lang="en-US" sz="160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8" name="Chart 7">
            <a:extLst>
              <a:ext uri="{FF2B5EF4-FFF2-40B4-BE49-F238E27FC236}">
                <a16:creationId xmlns:a16="http://schemas.microsoft.com/office/drawing/2014/main" id="{870357E2-4D59-0CA4-6270-D7FF2A035183}"/>
              </a:ext>
            </a:extLst>
          </p:cNvPr>
          <p:cNvGraphicFramePr/>
          <p:nvPr>
            <p:extLst>
              <p:ext uri="{D42A27DB-BD31-4B8C-83A1-F6EECF244321}">
                <p14:modId xmlns:p14="http://schemas.microsoft.com/office/powerpoint/2010/main" val="621191267"/>
              </p:ext>
            </p:extLst>
          </p:nvPr>
        </p:nvGraphicFramePr>
        <p:xfrm>
          <a:off x="489858" y="2180904"/>
          <a:ext cx="3196925" cy="2867746"/>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a:extLst>
              <a:ext uri="{FF2B5EF4-FFF2-40B4-BE49-F238E27FC236}">
                <a16:creationId xmlns:a16="http://schemas.microsoft.com/office/drawing/2014/main" id="{614EE08A-D50D-8AE8-3E7D-15898FCDF1CF}"/>
              </a:ext>
            </a:extLst>
          </p:cNvPr>
          <p:cNvSpPr txBox="1"/>
          <p:nvPr/>
        </p:nvSpPr>
        <p:spPr>
          <a:xfrm>
            <a:off x="4474723" y="1530233"/>
            <a:ext cx="3584302"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Spending for Promotions, </a:t>
            </a:r>
            <a:r>
              <a:rPr lang="en-US" sz="1600">
                <a:latin typeface="Calibri" panose="020F0502020204030204" pitchFamily="34" charset="0"/>
                <a:ea typeface="Calibri" panose="020F0502020204030204" pitchFamily="34" charset="0"/>
                <a:cs typeface="Calibri" panose="020F0502020204030204" pitchFamily="34" charset="0"/>
              </a:rPr>
              <a:t>thousand USD</a:t>
            </a:r>
          </a:p>
        </p:txBody>
      </p:sp>
      <p:grpSp>
        <p:nvGrpSpPr>
          <p:cNvPr id="12" name="Group 11">
            <a:extLst>
              <a:ext uri="{FF2B5EF4-FFF2-40B4-BE49-F238E27FC236}">
                <a16:creationId xmlns:a16="http://schemas.microsoft.com/office/drawing/2014/main" id="{24277927-0B19-A159-AAD9-C1556F178F68}"/>
              </a:ext>
            </a:extLst>
          </p:cNvPr>
          <p:cNvGrpSpPr/>
          <p:nvPr/>
        </p:nvGrpSpPr>
        <p:grpSpPr>
          <a:xfrm>
            <a:off x="4474723" y="2034162"/>
            <a:ext cx="7402747" cy="3236994"/>
            <a:chOff x="4672518" y="2296810"/>
            <a:chExt cx="7204952" cy="3266166"/>
          </a:xfrm>
        </p:grpSpPr>
        <p:graphicFrame>
          <p:nvGraphicFramePr>
            <p:cNvPr id="6" name="Chart 5">
              <a:extLst>
                <a:ext uri="{FF2B5EF4-FFF2-40B4-BE49-F238E27FC236}">
                  <a16:creationId xmlns:a16="http://schemas.microsoft.com/office/drawing/2014/main" id="{E80B2156-87DE-23CB-5DDC-22758F83AB80}"/>
                </a:ext>
              </a:extLst>
            </p:cNvPr>
            <p:cNvGraphicFramePr/>
            <p:nvPr>
              <p:extLst>
                <p:ext uri="{D42A27DB-BD31-4B8C-83A1-F6EECF244321}">
                  <p14:modId xmlns:p14="http://schemas.microsoft.com/office/powerpoint/2010/main" val="2022685433"/>
                </p:ext>
              </p:extLst>
            </p:nvPr>
          </p:nvGraphicFramePr>
          <p:xfrm>
            <a:off x="4672518" y="2296810"/>
            <a:ext cx="6640516" cy="3266166"/>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209F82B4-6B2D-CA96-39B8-3F659E9F8C71}"/>
                </a:ext>
              </a:extLst>
            </p:cNvPr>
            <p:cNvSpPr txBox="1"/>
            <p:nvPr/>
          </p:nvSpPr>
          <p:spPr>
            <a:xfrm>
              <a:off x="11242163" y="3521166"/>
              <a:ext cx="635307" cy="338554"/>
            </a:xfrm>
            <a:prstGeom prst="rect">
              <a:avLst/>
            </a:prstGeom>
            <a:noFill/>
          </p:spPr>
          <p:txBody>
            <a:bodyPr wrap="square" lIns="0">
              <a:spAutoFit/>
            </a:bodyPr>
            <a:lstStyle/>
            <a:p>
              <a:r>
                <a:rPr lang="en-US" sz="1600" b="1" dirty="0">
                  <a:solidFill>
                    <a:srgbClr val="00B14F"/>
                  </a:solidFill>
                  <a:latin typeface="Calibri" panose="020F0502020204030204" pitchFamily="34" charset="0"/>
                  <a:ea typeface="Calibri" panose="020F0502020204030204" pitchFamily="34" charset="0"/>
                  <a:cs typeface="Calibri" panose="020F0502020204030204" pitchFamily="34" charset="0"/>
                </a:rPr>
                <a:t>AAA</a:t>
              </a:r>
              <a:endParaRPr lang="en-US" sz="1600" dirty="0">
                <a:solidFill>
                  <a:srgbClr val="00B14F"/>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A786D647-C587-2ADE-39CA-551D4B908620}"/>
                </a:ext>
              </a:extLst>
            </p:cNvPr>
            <p:cNvSpPr txBox="1"/>
            <p:nvPr/>
          </p:nvSpPr>
          <p:spPr>
            <a:xfrm>
              <a:off x="11232435" y="2698784"/>
              <a:ext cx="635307" cy="338554"/>
            </a:xfrm>
            <a:prstGeom prst="rect">
              <a:avLst/>
            </a:prstGeom>
            <a:noFill/>
          </p:spPr>
          <p:txBody>
            <a:bodyPr wrap="square" lIns="0">
              <a:spAutoFit/>
            </a:bodyPr>
            <a:lstStyle/>
            <a:p>
              <a:r>
                <a:rPr lang="en-US" sz="1600" b="1">
                  <a:solidFill>
                    <a:schemeClr val="bg1">
                      <a:lumMod val="50000"/>
                    </a:schemeClr>
                  </a:solidFill>
                  <a:latin typeface="Calibri" panose="020F0502020204030204" pitchFamily="34" charset="0"/>
                  <a:ea typeface="Calibri" panose="020F0502020204030204" pitchFamily="34" charset="0"/>
                  <a:cs typeface="Calibri" panose="020F0502020204030204" pitchFamily="34" charset="0"/>
                </a:rPr>
                <a:t>Brand</a:t>
              </a:r>
              <a:endParaRPr lang="en-US" sz="1600">
                <a:solidFill>
                  <a:schemeClr val="bg1">
                    <a:lumMod val="50000"/>
                  </a:schemeClr>
                </a:solidFill>
                <a:latin typeface="Calibri" panose="020F0502020204030204" pitchFamily="34" charset="0"/>
                <a:ea typeface="Calibri" panose="020F0502020204030204" pitchFamily="34" charset="0"/>
                <a:cs typeface="Calibri" panose="020F0502020204030204" pitchFamily="34" charset="0"/>
              </a:endParaRPr>
            </a:p>
          </p:txBody>
        </p:sp>
      </p:grpSp>
      <p:sp>
        <p:nvSpPr>
          <p:cNvPr id="13" name="Rectangle 12">
            <a:extLst>
              <a:ext uri="{FF2B5EF4-FFF2-40B4-BE49-F238E27FC236}">
                <a16:creationId xmlns:a16="http://schemas.microsoft.com/office/drawing/2014/main" id="{82353D5C-7E4E-7669-34CC-BF6FFDAFE4B9}"/>
              </a:ext>
            </a:extLst>
          </p:cNvPr>
          <p:cNvSpPr/>
          <p:nvPr/>
        </p:nvSpPr>
        <p:spPr>
          <a:xfrm>
            <a:off x="4474723" y="5271156"/>
            <a:ext cx="7227421" cy="6280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rtlCol="0" anchor="t" anchorCtr="0"/>
          <a:lstStyle/>
          <a:p>
            <a:r>
              <a:rPr lang="en-US" sz="1600" dirty="0">
                <a:solidFill>
                  <a:schemeClr val="tx1"/>
                </a:solidFill>
                <a:latin typeface="Calibri" panose="020F0502020204030204" pitchFamily="34" charset="0"/>
                <a:ea typeface="Calibri" panose="020F0502020204030204" pitchFamily="34" charset="0"/>
                <a:cs typeface="Calibri" panose="020F0502020204030204" pitchFamily="34" charset="0"/>
              </a:rPr>
              <a:t>Over time, promotional spending by brands and AAA has diverged. While AAA's overall promo spend has remained stable, brand-offered promotions have shown an upward trend</a:t>
            </a:r>
          </a:p>
        </p:txBody>
      </p:sp>
      <p:sp>
        <p:nvSpPr>
          <p:cNvPr id="14" name="Rectangle 13">
            <a:extLst>
              <a:ext uri="{FF2B5EF4-FFF2-40B4-BE49-F238E27FC236}">
                <a16:creationId xmlns:a16="http://schemas.microsoft.com/office/drawing/2014/main" id="{D2CB5DC8-626F-D31A-7A2E-34BC10C06F23}"/>
              </a:ext>
            </a:extLst>
          </p:cNvPr>
          <p:cNvSpPr/>
          <p:nvPr/>
        </p:nvSpPr>
        <p:spPr>
          <a:xfrm>
            <a:off x="489858" y="5271156"/>
            <a:ext cx="3584302" cy="80960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rtlCol="0" anchor="t" anchorCtr="0"/>
          <a:lstStyle/>
          <a:p>
            <a:r>
              <a:rPr lang="en-US" sz="1600" dirty="0">
                <a:solidFill>
                  <a:schemeClr val="tx1"/>
                </a:solidFill>
                <a:latin typeface="Calibri" panose="020F0502020204030204" pitchFamily="34" charset="0"/>
                <a:ea typeface="Calibri" panose="020F0502020204030204" pitchFamily="34" charset="0"/>
                <a:cs typeface="Calibri" panose="020F0502020204030204" pitchFamily="34" charset="0"/>
              </a:rPr>
              <a:t>In 2024, promo from brand holds a majority for the total promo</a:t>
            </a:r>
          </a:p>
        </p:txBody>
      </p:sp>
      <p:cxnSp>
        <p:nvCxnSpPr>
          <p:cNvPr id="16" name="Straight Connector 15">
            <a:extLst>
              <a:ext uri="{FF2B5EF4-FFF2-40B4-BE49-F238E27FC236}">
                <a16:creationId xmlns:a16="http://schemas.microsoft.com/office/drawing/2014/main" id="{E72E3E13-C655-3BA6-2A9B-5E8DA881F82A}"/>
              </a:ext>
            </a:extLst>
          </p:cNvPr>
          <p:cNvCxnSpPr>
            <a:cxnSpLocks/>
          </p:cNvCxnSpPr>
          <p:nvPr/>
        </p:nvCxnSpPr>
        <p:spPr>
          <a:xfrm>
            <a:off x="8171915" y="2180904"/>
            <a:ext cx="0" cy="2741052"/>
          </a:xfrm>
          <a:prstGeom prst="line">
            <a:avLst/>
          </a:prstGeom>
          <a:ln w="12700">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908973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D21F12B-71A8-809F-E604-4080C5768B9F}"/>
              </a:ext>
            </a:extLst>
          </p:cNvPr>
          <p:cNvSpPr>
            <a:spLocks noGrp="1"/>
          </p:cNvSpPr>
          <p:nvPr>
            <p:ph type="sldNum" sz="quarter" idx="12"/>
          </p:nvPr>
        </p:nvSpPr>
        <p:spPr/>
        <p:txBody>
          <a:bodyPr/>
          <a:lstStyle/>
          <a:p>
            <a:fld id="{558ED922-7EDD-473A-8362-50B58FFACA46}" type="slidenum">
              <a:rPr lang="en-US" smtClean="0"/>
              <a:pPr/>
              <a:t>12</a:t>
            </a:fld>
            <a:endParaRPr lang="en-US"/>
          </a:p>
        </p:txBody>
      </p:sp>
      <p:sp>
        <p:nvSpPr>
          <p:cNvPr id="3" name="Title 2">
            <a:extLst>
              <a:ext uri="{FF2B5EF4-FFF2-40B4-BE49-F238E27FC236}">
                <a16:creationId xmlns:a16="http://schemas.microsoft.com/office/drawing/2014/main" id="{1186C071-9D43-C397-55D7-026DAAF4BC96}"/>
              </a:ext>
            </a:extLst>
          </p:cNvPr>
          <p:cNvSpPr>
            <a:spLocks noGrp="1"/>
          </p:cNvSpPr>
          <p:nvPr>
            <p:ph type="title"/>
          </p:nvPr>
        </p:nvSpPr>
        <p:spPr/>
        <p:txBody>
          <a:bodyPr>
            <a:noAutofit/>
          </a:bodyPr>
          <a:lstStyle/>
          <a:p>
            <a:r>
              <a:rPr lang="en-US" dirty="0"/>
              <a:t>Due to the effect of aiming at GMV generating, we should cut more aggressively from brands less effective at converting promotions into GMV.</a:t>
            </a:r>
          </a:p>
        </p:txBody>
      </p:sp>
      <p:graphicFrame>
        <p:nvGraphicFramePr>
          <p:cNvPr id="18" name="Chart 17">
            <a:extLst>
              <a:ext uri="{FF2B5EF4-FFF2-40B4-BE49-F238E27FC236}">
                <a16:creationId xmlns:a16="http://schemas.microsoft.com/office/drawing/2014/main" id="{562376C3-DFB7-DC63-0695-8852EBA02A09}"/>
              </a:ext>
            </a:extLst>
          </p:cNvPr>
          <p:cNvGraphicFramePr/>
          <p:nvPr>
            <p:extLst>
              <p:ext uri="{D42A27DB-BD31-4B8C-83A1-F6EECF244321}">
                <p14:modId xmlns:p14="http://schemas.microsoft.com/office/powerpoint/2010/main" val="2223056793"/>
              </p:ext>
            </p:extLst>
          </p:nvPr>
        </p:nvGraphicFramePr>
        <p:xfrm>
          <a:off x="489857" y="2130032"/>
          <a:ext cx="6906638" cy="3171752"/>
        </p:xfrm>
        <a:graphic>
          <a:graphicData uri="http://schemas.openxmlformats.org/drawingml/2006/chart">
            <c:chart xmlns:c="http://schemas.openxmlformats.org/drawingml/2006/chart" xmlns:r="http://schemas.openxmlformats.org/officeDocument/2006/relationships" r:id="rId2"/>
          </a:graphicData>
        </a:graphic>
      </p:graphicFrame>
      <p:sp>
        <p:nvSpPr>
          <p:cNvPr id="19" name="TextBox 18">
            <a:extLst>
              <a:ext uri="{FF2B5EF4-FFF2-40B4-BE49-F238E27FC236}">
                <a16:creationId xmlns:a16="http://schemas.microsoft.com/office/drawing/2014/main" id="{4262FA95-40D1-779C-9753-1329A6CCE246}"/>
              </a:ext>
            </a:extLst>
          </p:cNvPr>
          <p:cNvSpPr txBox="1"/>
          <p:nvPr/>
        </p:nvSpPr>
        <p:spPr>
          <a:xfrm>
            <a:off x="489857" y="1604016"/>
            <a:ext cx="3584302" cy="338554"/>
          </a:xfrm>
          <a:prstGeom prst="rect">
            <a:avLst/>
          </a:prstGeom>
          <a:noFill/>
        </p:spPr>
        <p:txBody>
          <a:bodyPr wrap="square" lIns="0">
            <a:spAutoFit/>
          </a:bodyPr>
          <a:lstStyle/>
          <a:p>
            <a:r>
              <a:rPr lang="en-US" sz="1600" b="1" dirty="0">
                <a:latin typeface="Calibri" panose="020F0502020204030204" pitchFamily="34" charset="0"/>
                <a:ea typeface="Calibri" panose="020F0502020204030204" pitchFamily="34" charset="0"/>
                <a:cs typeface="Calibri" panose="020F0502020204030204" pitchFamily="34" charset="0"/>
              </a:rPr>
              <a:t>GMV on AAA promo, </a:t>
            </a:r>
            <a:r>
              <a:rPr lang="en-US" sz="1600" dirty="0">
                <a:latin typeface="Calibri" panose="020F0502020204030204" pitchFamily="34" charset="0"/>
                <a:ea typeface="Calibri" panose="020F0502020204030204" pitchFamily="34" charset="0"/>
                <a:cs typeface="Calibri" panose="020F0502020204030204" pitchFamily="34" charset="0"/>
              </a:rPr>
              <a:t>ratio</a:t>
            </a:r>
          </a:p>
        </p:txBody>
      </p:sp>
      <p:grpSp>
        <p:nvGrpSpPr>
          <p:cNvPr id="10" name="Group 9">
            <a:extLst>
              <a:ext uri="{FF2B5EF4-FFF2-40B4-BE49-F238E27FC236}">
                <a16:creationId xmlns:a16="http://schemas.microsoft.com/office/drawing/2014/main" id="{AEACF2E2-4E97-1FB6-948C-0AABDD6BDD9C}"/>
              </a:ext>
            </a:extLst>
          </p:cNvPr>
          <p:cNvGrpSpPr/>
          <p:nvPr/>
        </p:nvGrpSpPr>
        <p:grpSpPr>
          <a:xfrm>
            <a:off x="931445" y="5368735"/>
            <a:ext cx="6186312" cy="513139"/>
            <a:chOff x="5373511" y="5052283"/>
            <a:chExt cx="6186312" cy="513139"/>
          </a:xfrm>
        </p:grpSpPr>
        <p:sp>
          <p:nvSpPr>
            <p:cNvPr id="9" name="Arrow: Right 8">
              <a:extLst>
                <a:ext uri="{FF2B5EF4-FFF2-40B4-BE49-F238E27FC236}">
                  <a16:creationId xmlns:a16="http://schemas.microsoft.com/office/drawing/2014/main" id="{E616278A-3B1F-38C0-EA0A-33A3A203E7EC}"/>
                </a:ext>
              </a:extLst>
            </p:cNvPr>
            <p:cNvSpPr/>
            <p:nvPr/>
          </p:nvSpPr>
          <p:spPr>
            <a:xfrm>
              <a:off x="5373511" y="5052283"/>
              <a:ext cx="6186312" cy="513139"/>
            </a:xfrm>
            <a:prstGeom prst="rightArrow">
              <a:avLst/>
            </a:prstGeom>
            <a:gradFill flip="none" rotWithShape="1">
              <a:gsLst>
                <a:gs pos="0">
                  <a:schemeClr val="tx1">
                    <a:lumMod val="75000"/>
                    <a:lumOff val="25000"/>
                    <a:alpha val="0"/>
                  </a:schemeClr>
                </a:gs>
                <a:gs pos="100000">
                  <a:schemeClr val="tx1">
                    <a:lumMod val="85000"/>
                    <a:lumOff val="15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AC104F28-29CA-D2FD-41AE-90B47E195ED8}"/>
                </a:ext>
              </a:extLst>
            </p:cNvPr>
            <p:cNvSpPr txBox="1"/>
            <p:nvPr/>
          </p:nvSpPr>
          <p:spPr>
            <a:xfrm>
              <a:off x="7506756" y="5135746"/>
              <a:ext cx="2295727" cy="338554"/>
            </a:xfrm>
            <a:prstGeom prst="rect">
              <a:avLst/>
            </a:prstGeom>
            <a:noFill/>
          </p:spPr>
          <p:txBody>
            <a:bodyPr wrap="square" lIns="0">
              <a:spAutoFit/>
            </a:bodyPr>
            <a:lstStyle/>
            <a:p>
              <a:pPr algn="ctr"/>
              <a:r>
                <a:rPr lang="en-US" sz="1600" b="1">
                  <a:solidFill>
                    <a:schemeClr val="bg1"/>
                  </a:solidFill>
                  <a:latin typeface="Calibri" panose="020F0502020204030204" pitchFamily="34" charset="0"/>
                  <a:ea typeface="Calibri" panose="020F0502020204030204" pitchFamily="34" charset="0"/>
                  <a:cs typeface="Calibri" panose="020F0502020204030204" pitchFamily="34" charset="0"/>
                </a:rPr>
                <a:t>Promo cutting intensity</a:t>
              </a:r>
              <a:endParaRPr lang="en-US" sz="16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3693045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48DEC8-6248-CCB2-158B-8E511246D59C}"/>
              </a:ext>
            </a:extLst>
          </p:cNvPr>
          <p:cNvSpPr>
            <a:spLocks noGrp="1"/>
          </p:cNvSpPr>
          <p:nvPr>
            <p:ph type="sldNum" sz="quarter" idx="12"/>
          </p:nvPr>
        </p:nvSpPr>
        <p:spPr/>
        <p:txBody>
          <a:bodyPr/>
          <a:lstStyle/>
          <a:p>
            <a:fld id="{558ED922-7EDD-473A-8362-50B58FFACA46}" type="slidenum">
              <a:rPr lang="en-US" smtClean="0"/>
              <a:pPr/>
              <a:t>13</a:t>
            </a:fld>
            <a:endParaRPr lang="en-US"/>
          </a:p>
        </p:txBody>
      </p:sp>
      <p:sp>
        <p:nvSpPr>
          <p:cNvPr id="3" name="Title 2">
            <a:extLst>
              <a:ext uri="{FF2B5EF4-FFF2-40B4-BE49-F238E27FC236}">
                <a16:creationId xmlns:a16="http://schemas.microsoft.com/office/drawing/2014/main" id="{E2701A47-6358-23CD-EAAD-3EC43A1D0983}"/>
              </a:ext>
            </a:extLst>
          </p:cNvPr>
          <p:cNvSpPr>
            <a:spLocks noGrp="1"/>
          </p:cNvSpPr>
          <p:nvPr>
            <p:ph type="title"/>
          </p:nvPr>
        </p:nvSpPr>
        <p:spPr/>
        <p:txBody>
          <a:bodyPr>
            <a:noAutofit/>
          </a:bodyPr>
          <a:lstStyle/>
          <a:p>
            <a:r>
              <a:rPr lang="en-US" dirty="0"/>
              <a:t>This budget reduction plan must also weigh each brand's impact on total GMV growth(*) The cutting scheme is:</a:t>
            </a:r>
          </a:p>
        </p:txBody>
      </p:sp>
      <p:sp>
        <p:nvSpPr>
          <p:cNvPr id="4" name="Rectangle 3">
            <a:extLst>
              <a:ext uri="{FF2B5EF4-FFF2-40B4-BE49-F238E27FC236}">
                <a16:creationId xmlns:a16="http://schemas.microsoft.com/office/drawing/2014/main" id="{7EF20311-DE28-774C-32D3-2E91C41D2AEC}"/>
              </a:ext>
            </a:extLst>
          </p:cNvPr>
          <p:cNvSpPr/>
          <p:nvPr/>
        </p:nvSpPr>
        <p:spPr>
          <a:xfrm>
            <a:off x="489857" y="5849821"/>
            <a:ext cx="4622800" cy="294640"/>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0" rtlCol="0" anchor="ctr"/>
          <a:lstStyle/>
          <a:p>
            <a:r>
              <a:rPr lang="en-US" sz="1200" i="1">
                <a:solidFill>
                  <a:schemeClr val="tx1"/>
                </a:solidFill>
                <a:latin typeface="Calibri" panose="020F0502020204030204" pitchFamily="34" charset="0"/>
                <a:ea typeface="Calibri" panose="020F0502020204030204" pitchFamily="34" charset="0"/>
                <a:cs typeface="Calibri" panose="020F0502020204030204" pitchFamily="34" charset="0"/>
              </a:rPr>
              <a:t>(*) slide 8</a:t>
            </a:r>
          </a:p>
        </p:txBody>
      </p:sp>
    </p:spTree>
    <p:extLst>
      <p:ext uri="{BB962C8B-B14F-4D97-AF65-F5344CB8AC3E}">
        <p14:creationId xmlns:p14="http://schemas.microsoft.com/office/powerpoint/2010/main" val="2904182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FD5CB9-370B-591A-8483-F4C308BEA226}"/>
              </a:ext>
            </a:extLst>
          </p:cNvPr>
          <p:cNvSpPr>
            <a:spLocks noGrp="1"/>
          </p:cNvSpPr>
          <p:nvPr>
            <p:ph type="sldNum" sz="quarter" idx="12"/>
          </p:nvPr>
        </p:nvSpPr>
        <p:spPr/>
        <p:txBody>
          <a:bodyPr/>
          <a:lstStyle/>
          <a:p>
            <a:fld id="{558ED922-7EDD-473A-8362-50B58FFACA46}" type="slidenum">
              <a:rPr lang="en-US" smtClean="0"/>
              <a:pPr/>
              <a:t>14</a:t>
            </a:fld>
            <a:endParaRPr lang="en-US"/>
          </a:p>
        </p:txBody>
      </p:sp>
      <p:sp>
        <p:nvSpPr>
          <p:cNvPr id="3" name="Title 2">
            <a:extLst>
              <a:ext uri="{FF2B5EF4-FFF2-40B4-BE49-F238E27FC236}">
                <a16:creationId xmlns:a16="http://schemas.microsoft.com/office/drawing/2014/main" id="{AC84FE57-6BBD-3675-E0C7-EB999A98B692}"/>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150001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B52176-D2DB-A87E-BBFC-D9C29586C722}"/>
              </a:ext>
            </a:extLst>
          </p:cNvPr>
          <p:cNvSpPr>
            <a:spLocks noGrp="1"/>
          </p:cNvSpPr>
          <p:nvPr>
            <p:ph type="sldNum" sz="quarter" idx="12"/>
          </p:nvPr>
        </p:nvSpPr>
        <p:spPr/>
        <p:txBody>
          <a:bodyPr/>
          <a:lstStyle/>
          <a:p>
            <a:fld id="{8DF2760E-766A-4A03-8C6B-76AE5EE90104}" type="slidenum">
              <a:rPr lang="en-US" smtClean="0"/>
              <a:pPr/>
              <a:t>15</a:t>
            </a:fld>
            <a:endParaRPr lang="en-US"/>
          </a:p>
        </p:txBody>
      </p:sp>
      <p:sp>
        <p:nvSpPr>
          <p:cNvPr id="3" name="Rectangle 2">
            <a:extLst>
              <a:ext uri="{FF2B5EF4-FFF2-40B4-BE49-F238E27FC236}">
                <a16:creationId xmlns:a16="http://schemas.microsoft.com/office/drawing/2014/main" id="{2B0848AB-53B7-B1C8-671D-783F8472EE5E}"/>
              </a:ext>
            </a:extLst>
          </p:cNvPr>
          <p:cNvSpPr/>
          <p:nvPr/>
        </p:nvSpPr>
        <p:spPr>
          <a:xfrm>
            <a:off x="1710944" y="690880"/>
            <a:ext cx="5898896" cy="61484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2025 - What to do next?</a:t>
            </a:r>
            <a:endPar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7" name="Table 6">
            <a:extLst>
              <a:ext uri="{FF2B5EF4-FFF2-40B4-BE49-F238E27FC236}">
                <a16:creationId xmlns:a16="http://schemas.microsoft.com/office/drawing/2014/main" id="{C7E17F67-23F3-37BF-04D0-F3E36DB7D98D}"/>
              </a:ext>
            </a:extLst>
          </p:cNvPr>
          <p:cNvGraphicFramePr>
            <a:graphicFrameLocks noGrp="1"/>
          </p:cNvGraphicFramePr>
          <p:nvPr>
            <p:extLst>
              <p:ext uri="{D42A27DB-BD31-4B8C-83A1-F6EECF244321}">
                <p14:modId xmlns:p14="http://schemas.microsoft.com/office/powerpoint/2010/main" val="3965608130"/>
              </p:ext>
            </p:extLst>
          </p:nvPr>
        </p:nvGraphicFramePr>
        <p:xfrm>
          <a:off x="1710944" y="1577482"/>
          <a:ext cx="9854184" cy="4693920"/>
        </p:xfrm>
        <a:graphic>
          <a:graphicData uri="http://schemas.openxmlformats.org/drawingml/2006/table">
            <a:tbl>
              <a:tblPr firstRow="1" bandRow="1">
                <a:tableStyleId>{5C22544A-7EE6-4342-B048-85BDC9FD1C3A}</a:tableStyleId>
              </a:tblPr>
              <a:tblGrid>
                <a:gridCol w="9854184">
                  <a:extLst>
                    <a:ext uri="{9D8B030D-6E8A-4147-A177-3AD203B41FA5}">
                      <a16:colId xmlns:a16="http://schemas.microsoft.com/office/drawing/2014/main" val="2345285251"/>
                    </a:ext>
                  </a:extLst>
                </a:gridCol>
              </a:tblGrid>
              <a:tr h="1549812">
                <a:tc>
                  <a:txBody>
                    <a:bodyPr/>
                    <a:lstStyle/>
                    <a:p>
                      <a:r>
                        <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rPr>
                        <a:t>For Business Stakeholders:</a:t>
                      </a:r>
                    </a:p>
                    <a:p>
                      <a:endPar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5175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Focus resources and growth strategy around performance-leading brands.</a:t>
                      </a:r>
                    </a:p>
                    <a:p>
                      <a:pPr marL="5175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Double down on Brand X by exploring partnership expansion or increasing visibility on the platform — as it achieves both high GMV per outlet and healthy AOV, making it the most efficient contributor to revenue.</a:t>
                      </a:r>
                    </a:p>
                    <a:p>
                      <a:pPr marL="5175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Re-evaluate outlet efficiency of the other top GMV brands: while they drive high volume, their low AOV could indicate limited upselling or pricing power.</a:t>
                      </a:r>
                    </a:p>
                    <a:p>
                      <a:pPr marL="5175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Prioritize quality growth over sheer outlet expansion for brands with low GMV per outlet optimize brand performance before scaling.</a:t>
                      </a: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60279595"/>
                  </a:ext>
                </a:extLst>
              </a:tr>
              <a:tr h="849820">
                <a:tc>
                  <a:txBody>
                    <a:bodyPr/>
                    <a:lstStyle/>
                    <a:p>
                      <a:r>
                        <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rPr>
                        <a:t>For Marketing Team:</a:t>
                      </a:r>
                    </a:p>
                    <a:p>
                      <a:endPar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5175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Shift promotional strategies to drive more value per transaction and optimize promo ROI.</a:t>
                      </a:r>
                    </a:p>
                    <a:p>
                      <a:pPr marL="5175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Avoid over-subsidizing low-AOV brands: despite contributing significantly to GMV, these brands may not justify large promo budgets due to limited per-order value.</a:t>
                      </a:r>
                    </a:p>
                    <a:p>
                      <a:pPr marL="5175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Test bundled deals or basket-size promotions specifically for low-AOV high-volume brands to lift AOV while retaining traffic.</a:t>
                      </a:r>
                    </a:p>
                    <a:p>
                      <a:pPr marL="5175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For Brand X, explore loyalty programs or non-price incentives to increase frequency without eroding its strong AOV.</a:t>
                      </a: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85270765"/>
                  </a:ext>
                </a:extLst>
              </a:tr>
            </a:tbl>
          </a:graphicData>
        </a:graphic>
      </p:graphicFrame>
    </p:spTree>
    <p:extLst>
      <p:ext uri="{BB962C8B-B14F-4D97-AF65-F5344CB8AC3E}">
        <p14:creationId xmlns:p14="http://schemas.microsoft.com/office/powerpoint/2010/main" val="4134108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114CDA-324E-104F-D78A-6DA2F19938F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9671CEA-7C68-0175-4FEB-BB0FA8A2C444}"/>
              </a:ext>
            </a:extLst>
          </p:cNvPr>
          <p:cNvSpPr>
            <a:spLocks noGrp="1"/>
          </p:cNvSpPr>
          <p:nvPr>
            <p:ph type="sldNum" sz="quarter" idx="12"/>
          </p:nvPr>
        </p:nvSpPr>
        <p:spPr/>
        <p:txBody>
          <a:bodyPr/>
          <a:lstStyle/>
          <a:p>
            <a:fld id="{8DF2760E-766A-4A03-8C6B-76AE5EE90104}" type="slidenum">
              <a:rPr lang="en-US" smtClean="0"/>
              <a:pPr/>
              <a:t>16</a:t>
            </a:fld>
            <a:endParaRPr lang="en-US"/>
          </a:p>
        </p:txBody>
      </p:sp>
      <p:graphicFrame>
        <p:nvGraphicFramePr>
          <p:cNvPr id="7" name="Table 6">
            <a:extLst>
              <a:ext uri="{FF2B5EF4-FFF2-40B4-BE49-F238E27FC236}">
                <a16:creationId xmlns:a16="http://schemas.microsoft.com/office/drawing/2014/main" id="{5167093F-607A-3F6D-52D8-DAF10C8BA8D6}"/>
              </a:ext>
            </a:extLst>
          </p:cNvPr>
          <p:cNvGraphicFramePr>
            <a:graphicFrameLocks noGrp="1"/>
          </p:cNvGraphicFramePr>
          <p:nvPr>
            <p:extLst>
              <p:ext uri="{D42A27DB-BD31-4B8C-83A1-F6EECF244321}">
                <p14:modId xmlns:p14="http://schemas.microsoft.com/office/powerpoint/2010/main" val="261787339"/>
              </p:ext>
            </p:extLst>
          </p:nvPr>
        </p:nvGraphicFramePr>
        <p:xfrm>
          <a:off x="1710944" y="1577482"/>
          <a:ext cx="9854184" cy="2590800"/>
        </p:xfrm>
        <a:graphic>
          <a:graphicData uri="http://schemas.openxmlformats.org/drawingml/2006/table">
            <a:tbl>
              <a:tblPr firstRow="1" bandRow="1">
                <a:tableStyleId>{5C22544A-7EE6-4342-B048-85BDC9FD1C3A}</a:tableStyleId>
              </a:tblPr>
              <a:tblGrid>
                <a:gridCol w="9854184">
                  <a:extLst>
                    <a:ext uri="{9D8B030D-6E8A-4147-A177-3AD203B41FA5}">
                      <a16:colId xmlns:a16="http://schemas.microsoft.com/office/drawing/2014/main" val="2345285251"/>
                    </a:ext>
                  </a:extLst>
                </a:gridCol>
              </a:tblGrid>
              <a:tr h="849820">
                <a:tc>
                  <a:txBody>
                    <a:bodyPr/>
                    <a:lstStyle/>
                    <a:p>
                      <a:r>
                        <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rPr>
                        <a:t>For Demand Planning Team:</a:t>
                      </a:r>
                    </a:p>
                    <a:p>
                      <a:endParaRPr lang="en-US" sz="1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marL="5683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Refine forecasting and supply-side planning based on outlet-level performance, not just brand-level GMV.</a:t>
                      </a:r>
                    </a:p>
                    <a:p>
                      <a:pPr marL="5683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Use GMV per outlet as a key metric to assess true demand concentration, high GMV at brand level may mask underperforming outlets.</a:t>
                      </a:r>
                    </a:p>
                    <a:p>
                      <a:pPr marL="5683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Reallocate capacity planning and delivery resources toward Brand X and similar profiles that generate more revenue per unit resource.</a:t>
                      </a:r>
                    </a:p>
                    <a:p>
                      <a:pPr marL="568325" indent="-285750">
                        <a:buFont typeface="Wingdings" panose="05000000000000000000" pitchFamily="2" charset="2"/>
                        <a:buChar char="ü"/>
                      </a:pPr>
                      <a:r>
                        <a:rPr lang="en-US" sz="1600" b="0" dirty="0">
                          <a:solidFill>
                            <a:schemeClr val="bg1"/>
                          </a:solidFill>
                          <a:latin typeface="Calibri" panose="020F0502020204030204" pitchFamily="34" charset="0"/>
                          <a:ea typeface="Calibri" panose="020F0502020204030204" pitchFamily="34" charset="0"/>
                          <a:cs typeface="Calibri" panose="020F0502020204030204" pitchFamily="34" charset="0"/>
                        </a:rPr>
                        <a:t>Collaborate with Business team to set performance benchmarks for onboarding new outlets or renewing brand contracts.</a:t>
                      </a:r>
                    </a:p>
                    <a:p>
                      <a:pPr marL="285750" indent="-285750">
                        <a:buFont typeface="Wingdings" panose="05000000000000000000" pitchFamily="2" charset="2"/>
                        <a:buChar char="ü"/>
                      </a:pPr>
                      <a:endParaRPr lang="en-US" sz="1600"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93963962"/>
                  </a:ext>
                </a:extLst>
              </a:tr>
            </a:tbl>
          </a:graphicData>
        </a:graphic>
      </p:graphicFrame>
      <p:sp>
        <p:nvSpPr>
          <p:cNvPr id="4" name="Rectangle 3">
            <a:extLst>
              <a:ext uri="{FF2B5EF4-FFF2-40B4-BE49-F238E27FC236}">
                <a16:creationId xmlns:a16="http://schemas.microsoft.com/office/drawing/2014/main" id="{63506817-BC6B-12D8-1D81-D9876C9384EE}"/>
              </a:ext>
            </a:extLst>
          </p:cNvPr>
          <p:cNvSpPr/>
          <p:nvPr/>
        </p:nvSpPr>
        <p:spPr>
          <a:xfrm>
            <a:off x="1710944" y="690880"/>
            <a:ext cx="5898896" cy="61484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600" b="1" dirty="0">
                <a:solidFill>
                  <a:schemeClr val="bg1"/>
                </a:solidFill>
                <a:latin typeface="Calibri" panose="020F0502020204030204" pitchFamily="34" charset="0"/>
                <a:ea typeface="Calibri" panose="020F0502020204030204" pitchFamily="34" charset="0"/>
                <a:cs typeface="Calibri" panose="020F0502020204030204" pitchFamily="34" charset="0"/>
              </a:rPr>
              <a:t>2025 - What to do next?</a:t>
            </a:r>
            <a:endParaRPr lang="en-US" sz="3600"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696798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3642971-FAA1-F093-4704-1C63AA224A8C}"/>
              </a:ext>
            </a:extLst>
          </p:cNvPr>
          <p:cNvSpPr>
            <a:spLocks noGrp="1"/>
          </p:cNvSpPr>
          <p:nvPr>
            <p:ph type="sldNum" sz="quarter" idx="12"/>
          </p:nvPr>
        </p:nvSpPr>
        <p:spPr>
          <a:xfrm>
            <a:off x="8610600" y="6356350"/>
            <a:ext cx="2743200" cy="365125"/>
          </a:xfrm>
        </p:spPr>
        <p:txBody>
          <a:bodyPr/>
          <a:lstStyle/>
          <a:p>
            <a:fld id="{8DF2760E-766A-4A03-8C6B-76AE5EE90104}" type="slidenum">
              <a:rPr lang="en-US" smtClean="0"/>
              <a:pPr/>
              <a:t>17</a:t>
            </a:fld>
            <a:endParaRPr lang="en-US"/>
          </a:p>
        </p:txBody>
      </p:sp>
      <p:sp>
        <p:nvSpPr>
          <p:cNvPr id="5" name="Subtitle 1">
            <a:extLst>
              <a:ext uri="{FF2B5EF4-FFF2-40B4-BE49-F238E27FC236}">
                <a16:creationId xmlns:a16="http://schemas.microsoft.com/office/drawing/2014/main" id="{D0D8FC3E-6A4B-B91A-5CB4-46FF4CB54D27}"/>
              </a:ext>
            </a:extLst>
          </p:cNvPr>
          <p:cNvSpPr>
            <a:spLocks noGrp="1"/>
          </p:cNvSpPr>
          <p:nvPr>
            <p:ph type="subTitle" idx="1"/>
          </p:nvPr>
        </p:nvSpPr>
        <p:spPr>
          <a:xfrm>
            <a:off x="810490" y="3602038"/>
            <a:ext cx="4586457" cy="1655762"/>
          </a:xfrm>
        </p:spPr>
        <p:txBody>
          <a:bodyPr lIns="0"/>
          <a:lstStyle/>
          <a:p>
            <a:pPr algn="l"/>
            <a:r>
              <a:rPr lang="en-US"/>
              <a:t>Contact me at myhao14159@gmail.com for more discussions!</a:t>
            </a:r>
          </a:p>
        </p:txBody>
      </p:sp>
      <p:sp>
        <p:nvSpPr>
          <p:cNvPr id="6" name="Title 2">
            <a:extLst>
              <a:ext uri="{FF2B5EF4-FFF2-40B4-BE49-F238E27FC236}">
                <a16:creationId xmlns:a16="http://schemas.microsoft.com/office/drawing/2014/main" id="{45C98DBF-60CA-1C19-56BC-5A1360681ECE}"/>
              </a:ext>
            </a:extLst>
          </p:cNvPr>
          <p:cNvSpPr txBox="1">
            <a:spLocks/>
          </p:cNvSpPr>
          <p:nvPr/>
        </p:nvSpPr>
        <p:spPr>
          <a:xfrm>
            <a:off x="810490" y="1351279"/>
            <a:ext cx="4586457" cy="2158683"/>
          </a:xfrm>
          <a:prstGeom prst="rect">
            <a:avLst/>
          </a:prstGeom>
        </p:spPr>
        <p:txBody>
          <a:bodyPr vert="horz" lIns="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solidFill>
                  <a:schemeClr val="bg1"/>
                </a:solidFill>
                <a:latin typeface="Calibri" panose="020F0502020204030204" pitchFamily="34" charset="0"/>
                <a:ea typeface="Calibri" panose="020F0502020204030204" pitchFamily="34" charset="0"/>
                <a:cs typeface="Calibri" panose="020F0502020204030204" pitchFamily="34" charset="0"/>
              </a:rPr>
              <a:t>Thank you!</a:t>
            </a:r>
          </a:p>
        </p:txBody>
      </p:sp>
    </p:spTree>
    <p:extLst>
      <p:ext uri="{BB962C8B-B14F-4D97-AF65-F5344CB8AC3E}">
        <p14:creationId xmlns:p14="http://schemas.microsoft.com/office/powerpoint/2010/main" val="1156221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FC3A670-B284-58CE-7149-C972665D8E71}"/>
              </a:ext>
            </a:extLst>
          </p:cNvPr>
          <p:cNvSpPr>
            <a:spLocks noGrp="1"/>
          </p:cNvSpPr>
          <p:nvPr>
            <p:ph type="sldNum" sz="quarter" idx="12"/>
          </p:nvPr>
        </p:nvSpPr>
        <p:spPr/>
        <p:txBody>
          <a:bodyPr/>
          <a:lstStyle/>
          <a:p>
            <a:fld id="{8DF2760E-766A-4A03-8C6B-76AE5EE90104}" type="slidenum">
              <a:rPr lang="en-US" smtClean="0"/>
              <a:pPr/>
              <a:t>2</a:t>
            </a:fld>
            <a:endParaRPr lang="en-US"/>
          </a:p>
        </p:txBody>
      </p:sp>
      <p:sp>
        <p:nvSpPr>
          <p:cNvPr id="4" name="TextBox 3">
            <a:extLst>
              <a:ext uri="{FF2B5EF4-FFF2-40B4-BE49-F238E27FC236}">
                <a16:creationId xmlns:a16="http://schemas.microsoft.com/office/drawing/2014/main" id="{9D3DD8F3-2E9D-DE18-2820-724CF57F78EA}"/>
              </a:ext>
            </a:extLst>
          </p:cNvPr>
          <p:cNvSpPr txBox="1"/>
          <p:nvPr/>
        </p:nvSpPr>
        <p:spPr>
          <a:xfrm>
            <a:off x="1190071" y="1862584"/>
            <a:ext cx="6094378" cy="2862322"/>
          </a:xfrm>
          <a:prstGeom prst="rect">
            <a:avLst/>
          </a:prstGeom>
          <a:noFill/>
        </p:spPr>
        <p:txBody>
          <a:bodyPr wrap="square">
            <a:spAutoFit/>
          </a:bodyPr>
          <a:lstStyle/>
          <a:p>
            <a:pPr>
              <a:spcAft>
                <a:spcPts val="1800"/>
              </a:spcAft>
              <a:buNone/>
            </a:pPr>
            <a:r>
              <a:rPr lang="en-US" sz="18000" b="1" i="0">
                <a:solidFill>
                  <a:schemeClr val="bg1">
                    <a:alpha val="34000"/>
                  </a:schemeClr>
                </a:solidFill>
                <a:effectLst/>
                <a:latin typeface="Grab Community Solid"/>
              </a:rPr>
              <a:t>2024</a:t>
            </a:r>
          </a:p>
        </p:txBody>
      </p:sp>
      <p:sp>
        <p:nvSpPr>
          <p:cNvPr id="3" name="TextBox 2">
            <a:extLst>
              <a:ext uri="{FF2B5EF4-FFF2-40B4-BE49-F238E27FC236}">
                <a16:creationId xmlns:a16="http://schemas.microsoft.com/office/drawing/2014/main" id="{3E89E577-2A31-8F8D-0F41-99553B395791}"/>
              </a:ext>
            </a:extLst>
          </p:cNvPr>
          <p:cNvSpPr txBox="1"/>
          <p:nvPr/>
        </p:nvSpPr>
        <p:spPr>
          <a:xfrm>
            <a:off x="1190071" y="3001358"/>
            <a:ext cx="6094378" cy="707886"/>
          </a:xfrm>
          <a:prstGeom prst="rect">
            <a:avLst/>
          </a:prstGeom>
          <a:noFill/>
        </p:spPr>
        <p:txBody>
          <a:bodyPr wrap="square">
            <a:spAutoFit/>
          </a:bodyPr>
          <a:lstStyle/>
          <a:p>
            <a:pPr>
              <a:spcAft>
                <a:spcPts val="1800"/>
              </a:spcAft>
              <a:buNone/>
            </a:pPr>
            <a:r>
              <a:rPr lang="en-US" sz="4000" b="1" i="0">
                <a:solidFill>
                  <a:schemeClr val="bg1"/>
                </a:solidFill>
                <a:effectLst/>
                <a:latin typeface="Grab Community Solid"/>
              </a:rPr>
              <a:t>Performance review</a:t>
            </a:r>
          </a:p>
        </p:txBody>
      </p:sp>
    </p:spTree>
    <p:extLst>
      <p:ext uri="{BB962C8B-B14F-4D97-AF65-F5344CB8AC3E}">
        <p14:creationId xmlns:p14="http://schemas.microsoft.com/office/powerpoint/2010/main" val="3618756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DE8F015-DFFA-B83C-CE74-4822216F4F6D}"/>
              </a:ext>
            </a:extLst>
          </p:cNvPr>
          <p:cNvSpPr txBox="1"/>
          <p:nvPr/>
        </p:nvSpPr>
        <p:spPr>
          <a:xfrm>
            <a:off x="489857" y="5749807"/>
            <a:ext cx="4001079" cy="307777"/>
          </a:xfrm>
          <a:prstGeom prst="rect">
            <a:avLst/>
          </a:prstGeom>
          <a:noFill/>
          <a:ln>
            <a:noFill/>
          </a:ln>
        </p:spPr>
        <p:txBody>
          <a:bodyPr wrap="square" lIns="0">
            <a:spAutoFit/>
          </a:bodyPr>
          <a:lstStyle/>
          <a:p>
            <a:r>
              <a:rPr lang="en-US" sz="1400" i="1"/>
              <a:t>(*) Source: Euromonitor International </a:t>
            </a:r>
            <a:endParaRPr lang="en-US" sz="1400" i="1">
              <a:latin typeface="Calibri" panose="020F0502020204030204" pitchFamily="34" charset="0"/>
              <a:ea typeface="Calibri" panose="020F0502020204030204" pitchFamily="34" charset="0"/>
              <a:cs typeface="Calibri" panose="020F0502020204030204" pitchFamily="34" charset="0"/>
            </a:endParaRPr>
          </a:p>
        </p:txBody>
      </p:sp>
      <p:sp>
        <p:nvSpPr>
          <p:cNvPr id="2" name="Slide Number Placeholder 1">
            <a:extLst>
              <a:ext uri="{FF2B5EF4-FFF2-40B4-BE49-F238E27FC236}">
                <a16:creationId xmlns:a16="http://schemas.microsoft.com/office/drawing/2014/main" id="{3ECDFF12-8E57-D30B-C334-7F02033F5D61}"/>
              </a:ext>
            </a:extLst>
          </p:cNvPr>
          <p:cNvSpPr>
            <a:spLocks noGrp="1"/>
          </p:cNvSpPr>
          <p:nvPr>
            <p:ph type="sldNum" sz="quarter" idx="12"/>
          </p:nvPr>
        </p:nvSpPr>
        <p:spPr/>
        <p:txBody>
          <a:bodyPr/>
          <a:lstStyle/>
          <a:p>
            <a:fld id="{558ED922-7EDD-473A-8362-50B58FFACA46}" type="slidenum">
              <a:rPr lang="en-US" smtClean="0"/>
              <a:pPr/>
              <a:t>3</a:t>
            </a:fld>
            <a:endParaRPr lang="en-US"/>
          </a:p>
        </p:txBody>
      </p:sp>
      <p:sp>
        <p:nvSpPr>
          <p:cNvPr id="3" name="Title 2">
            <a:extLst>
              <a:ext uri="{FF2B5EF4-FFF2-40B4-BE49-F238E27FC236}">
                <a16:creationId xmlns:a16="http://schemas.microsoft.com/office/drawing/2014/main" id="{BF14A3E0-6670-3B9F-C328-A85D854894DF}"/>
              </a:ext>
            </a:extLst>
          </p:cNvPr>
          <p:cNvSpPr>
            <a:spLocks noGrp="1"/>
          </p:cNvSpPr>
          <p:nvPr>
            <p:ph type="title"/>
          </p:nvPr>
        </p:nvSpPr>
        <p:spPr/>
        <p:txBody>
          <a:bodyPr>
            <a:noAutofit/>
          </a:bodyPr>
          <a:lstStyle/>
          <a:p>
            <a:r>
              <a:rPr lang="en-US" dirty="0"/>
              <a:t>Throughout 2024, the Vietnam Fast Food market showed promising signs</a:t>
            </a:r>
          </a:p>
        </p:txBody>
      </p:sp>
      <p:cxnSp>
        <p:nvCxnSpPr>
          <p:cNvPr id="6" name="Straight Connector 5">
            <a:extLst>
              <a:ext uri="{FF2B5EF4-FFF2-40B4-BE49-F238E27FC236}">
                <a16:creationId xmlns:a16="http://schemas.microsoft.com/office/drawing/2014/main" id="{6A3D2CF3-9C52-5768-7E37-BAEAEAB42FC9}"/>
              </a:ext>
            </a:extLst>
          </p:cNvPr>
          <p:cNvCxnSpPr>
            <a:cxnSpLocks/>
          </p:cNvCxnSpPr>
          <p:nvPr/>
        </p:nvCxnSpPr>
        <p:spPr>
          <a:xfrm>
            <a:off x="489857" y="6167120"/>
            <a:ext cx="11212286" cy="0"/>
          </a:xfrm>
          <a:prstGeom prst="line">
            <a:avLst/>
          </a:prstGeom>
          <a:ln w="9525">
            <a:solidFill>
              <a:schemeClr val="bg2">
                <a:lumMod val="75000"/>
              </a:schemeClr>
            </a:solidFill>
          </a:ln>
        </p:spPr>
        <p:style>
          <a:lnRef idx="2">
            <a:schemeClr val="accent1"/>
          </a:lnRef>
          <a:fillRef idx="0">
            <a:schemeClr val="accent1"/>
          </a:fillRef>
          <a:effectRef idx="1">
            <a:schemeClr val="accent1"/>
          </a:effectRef>
          <a:fontRef idx="minor">
            <a:schemeClr val="tx1"/>
          </a:fontRef>
        </p:style>
      </p:cxnSp>
      <p:grpSp>
        <p:nvGrpSpPr>
          <p:cNvPr id="31" name="Group 30">
            <a:extLst>
              <a:ext uri="{FF2B5EF4-FFF2-40B4-BE49-F238E27FC236}">
                <a16:creationId xmlns:a16="http://schemas.microsoft.com/office/drawing/2014/main" id="{2EE2181A-7BFD-7E85-8485-BCAD3B5F6D6E}"/>
              </a:ext>
            </a:extLst>
          </p:cNvPr>
          <p:cNvGrpSpPr/>
          <p:nvPr/>
        </p:nvGrpSpPr>
        <p:grpSpPr>
          <a:xfrm>
            <a:off x="489857" y="1498065"/>
            <a:ext cx="11212286" cy="4105494"/>
            <a:chOff x="489857" y="1498065"/>
            <a:chExt cx="11212286" cy="4105494"/>
          </a:xfrm>
        </p:grpSpPr>
        <p:sp>
          <p:nvSpPr>
            <p:cNvPr id="25" name="Rectangle 24">
              <a:extLst>
                <a:ext uri="{FF2B5EF4-FFF2-40B4-BE49-F238E27FC236}">
                  <a16:creationId xmlns:a16="http://schemas.microsoft.com/office/drawing/2014/main" id="{AFF82939-B6C0-A25D-FB83-59B72A70E3D2}"/>
                </a:ext>
              </a:extLst>
            </p:cNvPr>
            <p:cNvSpPr/>
            <p:nvPr/>
          </p:nvSpPr>
          <p:spPr>
            <a:xfrm>
              <a:off x="489857" y="1498065"/>
              <a:ext cx="11212286" cy="4105494"/>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89E6C386-E311-B02A-E28D-5A41EDB69FF0}"/>
                </a:ext>
              </a:extLst>
            </p:cNvPr>
            <p:cNvSpPr txBox="1"/>
            <p:nvPr/>
          </p:nvSpPr>
          <p:spPr>
            <a:xfrm>
              <a:off x="661716" y="1665276"/>
              <a:ext cx="4445305" cy="369332"/>
            </a:xfrm>
            <a:prstGeom prst="rect">
              <a:avLst/>
            </a:prstGeom>
            <a:noFill/>
            <a:ln>
              <a:noFill/>
            </a:ln>
          </p:spPr>
          <p:txBody>
            <a:bodyPr wrap="square" lIns="0">
              <a:spAutoFit/>
            </a:bodyPr>
            <a:lstStyle/>
            <a:p>
              <a:r>
                <a:rPr lang="en-US" b="1" dirty="0"/>
                <a:t>2024 Vietnam Fast Food market size:</a:t>
              </a:r>
              <a:endParaRPr lang="en-US" b="1" dirty="0">
                <a:latin typeface="Calibri" panose="020F0502020204030204" pitchFamily="34" charset="0"/>
                <a:ea typeface="Calibri" panose="020F0502020204030204" pitchFamily="34" charset="0"/>
                <a:cs typeface="Calibri" panose="020F0502020204030204" pitchFamily="34" charset="0"/>
              </a:endParaRPr>
            </a:p>
          </p:txBody>
        </p:sp>
        <p:grpSp>
          <p:nvGrpSpPr>
            <p:cNvPr id="21" name="Group 20">
              <a:extLst>
                <a:ext uri="{FF2B5EF4-FFF2-40B4-BE49-F238E27FC236}">
                  <a16:creationId xmlns:a16="http://schemas.microsoft.com/office/drawing/2014/main" id="{DE1EA1D5-90C7-38AC-D387-E01AE63CB7AF}"/>
                </a:ext>
              </a:extLst>
            </p:cNvPr>
            <p:cNvGrpSpPr/>
            <p:nvPr/>
          </p:nvGrpSpPr>
          <p:grpSpPr>
            <a:xfrm>
              <a:off x="7094209" y="2827830"/>
              <a:ext cx="2646923" cy="1785104"/>
              <a:chOff x="4980793" y="2564403"/>
              <a:chExt cx="2646923" cy="1785104"/>
            </a:xfrm>
          </p:grpSpPr>
          <p:sp>
            <p:nvSpPr>
              <p:cNvPr id="18" name="TextBox 17">
                <a:extLst>
                  <a:ext uri="{FF2B5EF4-FFF2-40B4-BE49-F238E27FC236}">
                    <a16:creationId xmlns:a16="http://schemas.microsoft.com/office/drawing/2014/main" id="{713D1A50-A2E7-5F52-77E4-B54BFE5A321C}"/>
                  </a:ext>
                </a:extLst>
              </p:cNvPr>
              <p:cNvSpPr txBox="1"/>
              <p:nvPr/>
            </p:nvSpPr>
            <p:spPr>
              <a:xfrm>
                <a:off x="4980793" y="2564403"/>
                <a:ext cx="2646923" cy="1785104"/>
              </a:xfrm>
              <a:prstGeom prst="rect">
                <a:avLst/>
              </a:prstGeom>
              <a:noFill/>
              <a:ln>
                <a:noFill/>
              </a:ln>
            </p:spPr>
            <p:txBody>
              <a:bodyPr wrap="square" lIns="0">
                <a:spAutoFit/>
              </a:bodyPr>
              <a:lstStyle/>
              <a:p>
                <a:pPr algn="ctr"/>
                <a:r>
                  <a:rPr lang="en-US" sz="4800" dirty="0"/>
                  <a:t>11,165</a:t>
                </a:r>
                <a:r>
                  <a:rPr lang="en-US" sz="5400" dirty="0"/>
                  <a:t> </a:t>
                </a:r>
              </a:p>
              <a:p>
                <a:pPr algn="ctr"/>
                <a:r>
                  <a:rPr lang="en-US" dirty="0"/>
                  <a:t>Outlets</a:t>
                </a:r>
              </a:p>
              <a:p>
                <a:pPr algn="ctr"/>
                <a:r>
                  <a:rPr lang="en-US" sz="2000" dirty="0"/>
                  <a:t>2% YoY</a:t>
                </a:r>
              </a:p>
              <a:p>
                <a:pPr algn="ct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19" name="Isosceles Triangle 18">
                <a:extLst>
                  <a:ext uri="{FF2B5EF4-FFF2-40B4-BE49-F238E27FC236}">
                    <a16:creationId xmlns:a16="http://schemas.microsoft.com/office/drawing/2014/main" id="{E48AF586-1743-9E61-B0C0-C6F8D3314AC9}"/>
                  </a:ext>
                </a:extLst>
              </p:cNvPr>
              <p:cNvSpPr/>
              <p:nvPr/>
            </p:nvSpPr>
            <p:spPr>
              <a:xfrm>
                <a:off x="5494852" y="3663961"/>
                <a:ext cx="277792" cy="284493"/>
              </a:xfrm>
              <a:prstGeom prst="triangl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grpSp>
        <p:grpSp>
          <p:nvGrpSpPr>
            <p:cNvPr id="27" name="Group 26">
              <a:extLst>
                <a:ext uri="{FF2B5EF4-FFF2-40B4-BE49-F238E27FC236}">
                  <a16:creationId xmlns:a16="http://schemas.microsoft.com/office/drawing/2014/main" id="{042D8BFE-54D9-F699-B3BE-BBCDF894DF92}"/>
                </a:ext>
              </a:extLst>
            </p:cNvPr>
            <p:cNvGrpSpPr/>
            <p:nvPr/>
          </p:nvGrpSpPr>
          <p:grpSpPr>
            <a:xfrm>
              <a:off x="1991380" y="2324911"/>
              <a:ext cx="3388013" cy="3256988"/>
              <a:chOff x="1787098" y="2131722"/>
              <a:chExt cx="3848679" cy="3450177"/>
            </a:xfrm>
          </p:grpSpPr>
          <p:graphicFrame>
            <p:nvGraphicFramePr>
              <p:cNvPr id="12" name="Chart 11">
                <a:extLst>
                  <a:ext uri="{FF2B5EF4-FFF2-40B4-BE49-F238E27FC236}">
                    <a16:creationId xmlns:a16="http://schemas.microsoft.com/office/drawing/2014/main" id="{CB5BF233-D65C-8795-D3BB-002D65D5E0D8}"/>
                  </a:ext>
                </a:extLst>
              </p:cNvPr>
              <p:cNvGraphicFramePr/>
              <p:nvPr>
                <p:extLst>
                  <p:ext uri="{D42A27DB-BD31-4B8C-83A1-F6EECF244321}">
                    <p14:modId xmlns:p14="http://schemas.microsoft.com/office/powerpoint/2010/main" val="3710761978"/>
                  </p:ext>
                </p:extLst>
              </p:nvPr>
            </p:nvGraphicFramePr>
            <p:xfrm>
              <a:off x="1787098" y="2131722"/>
              <a:ext cx="3848679" cy="3450177"/>
            </p:xfrm>
            <a:graphic>
              <a:graphicData uri="http://schemas.openxmlformats.org/drawingml/2006/chart">
                <c:chart xmlns:c="http://schemas.openxmlformats.org/drawingml/2006/chart" xmlns:r="http://schemas.openxmlformats.org/officeDocument/2006/relationships" r:id="rId2"/>
              </a:graphicData>
            </a:graphic>
          </p:graphicFrame>
          <p:grpSp>
            <p:nvGrpSpPr>
              <p:cNvPr id="5" name="Group 4">
                <a:extLst>
                  <a:ext uri="{FF2B5EF4-FFF2-40B4-BE49-F238E27FC236}">
                    <a16:creationId xmlns:a16="http://schemas.microsoft.com/office/drawing/2014/main" id="{87A1F48E-A976-8D92-B903-CD10F09D3FDD}"/>
                  </a:ext>
                </a:extLst>
              </p:cNvPr>
              <p:cNvGrpSpPr/>
              <p:nvPr/>
            </p:nvGrpSpPr>
            <p:grpSpPr>
              <a:xfrm>
                <a:off x="2423779" y="3931389"/>
                <a:ext cx="2713097" cy="960615"/>
                <a:chOff x="1716089" y="3935563"/>
                <a:chExt cx="2713097" cy="960615"/>
              </a:xfrm>
            </p:grpSpPr>
            <p:sp>
              <p:nvSpPr>
                <p:cNvPr id="14" name="TextBox 13">
                  <a:extLst>
                    <a:ext uri="{FF2B5EF4-FFF2-40B4-BE49-F238E27FC236}">
                      <a16:creationId xmlns:a16="http://schemas.microsoft.com/office/drawing/2014/main" id="{34E3097B-F2D7-AAB2-0E54-AF7AAF4DA0DC}"/>
                    </a:ext>
                  </a:extLst>
                </p:cNvPr>
                <p:cNvSpPr txBox="1"/>
                <p:nvPr/>
              </p:nvSpPr>
              <p:spPr>
                <a:xfrm>
                  <a:off x="1716089" y="3935563"/>
                  <a:ext cx="2713097" cy="960615"/>
                </a:xfrm>
                <a:prstGeom prst="rect">
                  <a:avLst/>
                </a:prstGeom>
                <a:noFill/>
              </p:spPr>
              <p:txBody>
                <a:bodyPr wrap="square" lIns="0">
                  <a:spAutoFit/>
                </a:bodyPr>
                <a:lstStyle/>
                <a:p>
                  <a:pPr algn="ctr"/>
                  <a:r>
                    <a:rPr lang="en-US" sz="2800"/>
                    <a:t>953 mil USD(*)</a:t>
                  </a:r>
                </a:p>
                <a:p>
                  <a:pPr algn="ctr"/>
                  <a:r>
                    <a:rPr lang="en-US" sz="2400">
                      <a:latin typeface="Calibri" panose="020F0502020204030204" pitchFamily="34" charset="0"/>
                      <a:ea typeface="Calibri" panose="020F0502020204030204" pitchFamily="34" charset="0"/>
                      <a:cs typeface="Calibri" panose="020F0502020204030204" pitchFamily="34" charset="0"/>
                    </a:rPr>
                    <a:t>7% YoY</a:t>
                  </a:r>
                </a:p>
              </p:txBody>
            </p:sp>
            <p:sp>
              <p:nvSpPr>
                <p:cNvPr id="16" name="Isosceles Triangle 15">
                  <a:extLst>
                    <a:ext uri="{FF2B5EF4-FFF2-40B4-BE49-F238E27FC236}">
                      <a16:creationId xmlns:a16="http://schemas.microsoft.com/office/drawing/2014/main" id="{174D2D8B-9AC7-F366-DFD7-04E9BA987377}"/>
                    </a:ext>
                  </a:extLst>
                </p:cNvPr>
                <p:cNvSpPr/>
                <p:nvPr/>
              </p:nvSpPr>
              <p:spPr>
                <a:xfrm>
                  <a:off x="2157874" y="4457091"/>
                  <a:ext cx="309036" cy="306188"/>
                </a:xfrm>
                <a:prstGeom prst="triangle">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grpSp>
          <p:grpSp>
            <p:nvGrpSpPr>
              <p:cNvPr id="24" name="Group 23">
                <a:extLst>
                  <a:ext uri="{FF2B5EF4-FFF2-40B4-BE49-F238E27FC236}">
                    <a16:creationId xmlns:a16="http://schemas.microsoft.com/office/drawing/2014/main" id="{03EECA61-DF16-BDE7-756F-00C893572479}"/>
                  </a:ext>
                </a:extLst>
              </p:cNvPr>
              <p:cNvGrpSpPr/>
              <p:nvPr/>
            </p:nvGrpSpPr>
            <p:grpSpPr>
              <a:xfrm>
                <a:off x="4030010" y="2259330"/>
                <a:ext cx="782025" cy="160529"/>
                <a:chOff x="2979420" y="2259330"/>
                <a:chExt cx="782025" cy="160529"/>
              </a:xfrm>
            </p:grpSpPr>
            <p:cxnSp>
              <p:nvCxnSpPr>
                <p:cNvPr id="20" name="Straight Connector 19">
                  <a:extLst>
                    <a:ext uri="{FF2B5EF4-FFF2-40B4-BE49-F238E27FC236}">
                      <a16:creationId xmlns:a16="http://schemas.microsoft.com/office/drawing/2014/main" id="{7501DA02-F9A3-2C90-9B4B-96BD942338DE}"/>
                    </a:ext>
                  </a:extLst>
                </p:cNvPr>
                <p:cNvCxnSpPr/>
                <p:nvPr/>
              </p:nvCxnSpPr>
              <p:spPr>
                <a:xfrm>
                  <a:off x="2987040" y="2265680"/>
                  <a:ext cx="0" cy="154179"/>
                </a:xfrm>
                <a:prstGeom prst="line">
                  <a:avLst/>
                </a:prstGeom>
                <a:ln>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032D8F77-B013-A656-8D00-047F5DDD36D1}"/>
                    </a:ext>
                  </a:extLst>
                </p:cNvPr>
                <p:cNvCxnSpPr/>
                <p:nvPr/>
              </p:nvCxnSpPr>
              <p:spPr>
                <a:xfrm>
                  <a:off x="2979420" y="2259330"/>
                  <a:ext cx="782025"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grpSp>
        </p:grpSp>
        <p:cxnSp>
          <p:nvCxnSpPr>
            <p:cNvPr id="30" name="Straight Connector 29">
              <a:extLst>
                <a:ext uri="{FF2B5EF4-FFF2-40B4-BE49-F238E27FC236}">
                  <a16:creationId xmlns:a16="http://schemas.microsoft.com/office/drawing/2014/main" id="{39D003FA-11B8-F7E1-312A-60038D7C5551}"/>
                </a:ext>
              </a:extLst>
            </p:cNvPr>
            <p:cNvCxnSpPr/>
            <p:nvPr/>
          </p:nvCxnSpPr>
          <p:spPr>
            <a:xfrm>
              <a:off x="6527261" y="2256605"/>
              <a:ext cx="0" cy="2918510"/>
            </a:xfrm>
            <a:prstGeom prst="line">
              <a:avLst/>
            </a:prstGeom>
            <a:ln>
              <a:solidFill>
                <a:schemeClr val="tx1">
                  <a:lumMod val="65000"/>
                  <a:lumOff val="35000"/>
                </a:schemeClr>
              </a:solidFill>
            </a:ln>
          </p:spPr>
          <p:style>
            <a:lnRef idx="2">
              <a:schemeClr val="accent1"/>
            </a:lnRef>
            <a:fillRef idx="0">
              <a:schemeClr val="accent1"/>
            </a:fillRef>
            <a:effectRef idx="1">
              <a:schemeClr val="accent1"/>
            </a:effectRef>
            <a:fontRef idx="minor">
              <a:schemeClr val="tx1"/>
            </a:fontRef>
          </p:style>
        </p:cxnSp>
      </p:grpSp>
      <p:sp>
        <p:nvSpPr>
          <p:cNvPr id="4" name="Rectangle 3">
            <a:extLst>
              <a:ext uri="{FF2B5EF4-FFF2-40B4-BE49-F238E27FC236}">
                <a16:creationId xmlns:a16="http://schemas.microsoft.com/office/drawing/2014/main" id="{2F1AE029-6BF3-44D5-3666-3136C95552E1}"/>
              </a:ext>
            </a:extLst>
          </p:cNvPr>
          <p:cNvSpPr/>
          <p:nvPr/>
        </p:nvSpPr>
        <p:spPr>
          <a:xfrm>
            <a:off x="4726199" y="2188726"/>
            <a:ext cx="688422" cy="46655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AAA</a:t>
            </a:r>
          </a:p>
        </p:txBody>
      </p:sp>
      <p:sp>
        <p:nvSpPr>
          <p:cNvPr id="9" name="Rectangle 8">
            <a:extLst>
              <a:ext uri="{FF2B5EF4-FFF2-40B4-BE49-F238E27FC236}">
                <a16:creationId xmlns:a16="http://schemas.microsoft.com/office/drawing/2014/main" id="{346C3E8F-1E6D-1F21-ECF0-4CB2CF9722C9}"/>
              </a:ext>
            </a:extLst>
          </p:cNvPr>
          <p:cNvSpPr/>
          <p:nvPr/>
        </p:nvSpPr>
        <p:spPr>
          <a:xfrm>
            <a:off x="398834" y="6356350"/>
            <a:ext cx="3182567" cy="374332"/>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84486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912394-F18A-E73B-80FD-EFBCB11A5150}"/>
              </a:ext>
            </a:extLst>
          </p:cNvPr>
          <p:cNvSpPr>
            <a:spLocks noGrp="1"/>
          </p:cNvSpPr>
          <p:nvPr>
            <p:ph type="sldNum" sz="quarter" idx="12"/>
          </p:nvPr>
        </p:nvSpPr>
        <p:spPr/>
        <p:txBody>
          <a:bodyPr/>
          <a:lstStyle/>
          <a:p>
            <a:fld id="{558ED922-7EDD-473A-8362-50B58FFACA46}" type="slidenum">
              <a:rPr lang="en-US" smtClean="0"/>
              <a:pPr/>
              <a:t>4</a:t>
            </a:fld>
            <a:endParaRPr lang="en-US"/>
          </a:p>
        </p:txBody>
      </p:sp>
      <p:sp>
        <p:nvSpPr>
          <p:cNvPr id="3" name="Title 2">
            <a:extLst>
              <a:ext uri="{FF2B5EF4-FFF2-40B4-BE49-F238E27FC236}">
                <a16:creationId xmlns:a16="http://schemas.microsoft.com/office/drawing/2014/main" id="{39936B32-4F5E-D76B-6382-C02A55785DAB}"/>
              </a:ext>
            </a:extLst>
          </p:cNvPr>
          <p:cNvSpPr>
            <a:spLocks noGrp="1"/>
          </p:cNvSpPr>
          <p:nvPr>
            <p:ph type="title"/>
          </p:nvPr>
        </p:nvSpPr>
        <p:spPr/>
        <p:txBody>
          <a:bodyPr>
            <a:noAutofit/>
          </a:bodyPr>
          <a:lstStyle/>
          <a:p>
            <a:r>
              <a:rPr lang="en-US" dirty="0"/>
              <a:t>Aligning with market trends, our Fast Food segment demonstrated an </a:t>
            </a:r>
            <a:r>
              <a:rPr lang="en-US" b="1" dirty="0"/>
              <a:t>overall positive performance</a:t>
            </a:r>
            <a:r>
              <a:rPr lang="en-US" dirty="0"/>
              <a:t> in 2024</a:t>
            </a:r>
          </a:p>
        </p:txBody>
      </p:sp>
      <p:grpSp>
        <p:nvGrpSpPr>
          <p:cNvPr id="19" name="Group 18">
            <a:extLst>
              <a:ext uri="{FF2B5EF4-FFF2-40B4-BE49-F238E27FC236}">
                <a16:creationId xmlns:a16="http://schemas.microsoft.com/office/drawing/2014/main" id="{8CD5391D-4181-8C52-DF53-2D4B1F0B700B}"/>
              </a:ext>
            </a:extLst>
          </p:cNvPr>
          <p:cNvGrpSpPr/>
          <p:nvPr/>
        </p:nvGrpSpPr>
        <p:grpSpPr>
          <a:xfrm>
            <a:off x="1258329" y="1645647"/>
            <a:ext cx="9889569" cy="3981112"/>
            <a:chOff x="1258329" y="1645647"/>
            <a:chExt cx="9889569" cy="3981112"/>
          </a:xfrm>
        </p:grpSpPr>
        <p:sp>
          <p:nvSpPr>
            <p:cNvPr id="23" name="TextBox 22">
              <a:extLst>
                <a:ext uri="{FF2B5EF4-FFF2-40B4-BE49-F238E27FC236}">
                  <a16:creationId xmlns:a16="http://schemas.microsoft.com/office/drawing/2014/main" id="{A45A8E01-1FDA-0C26-8F4F-DBD473233ECA}"/>
                </a:ext>
              </a:extLst>
            </p:cNvPr>
            <p:cNvSpPr txBox="1"/>
            <p:nvPr/>
          </p:nvSpPr>
          <p:spPr>
            <a:xfrm>
              <a:off x="8934302" y="2107981"/>
              <a:ext cx="2095795" cy="1138773"/>
            </a:xfrm>
            <a:prstGeom prst="rect">
              <a:avLst/>
            </a:prstGeom>
            <a:noFill/>
            <a:ln>
              <a:noFill/>
            </a:ln>
          </p:spPr>
          <p:txBody>
            <a:bodyPr wrap="square" lIns="0">
              <a:spAutoFit/>
            </a:bodyPr>
            <a:lstStyle/>
            <a:p>
              <a:pPr algn="ctr"/>
              <a:r>
                <a:rPr lang="en-US" b="1" dirty="0"/>
                <a:t>Orders fulfillment</a:t>
              </a:r>
              <a:r>
                <a:rPr lang="en-US" dirty="0"/>
                <a:t> remains table at </a:t>
              </a:r>
              <a:r>
                <a:rPr lang="en-US" sz="3200" dirty="0"/>
                <a:t>93%</a:t>
              </a:r>
              <a:endParaRPr lang="en-US" dirty="0">
                <a:latin typeface="Calibri" panose="020F0502020204030204" pitchFamily="34" charset="0"/>
                <a:ea typeface="Calibri" panose="020F0502020204030204" pitchFamily="34" charset="0"/>
                <a:cs typeface="Calibri" panose="020F0502020204030204" pitchFamily="34" charset="0"/>
              </a:endParaRPr>
            </a:p>
          </p:txBody>
        </p:sp>
        <p:grpSp>
          <p:nvGrpSpPr>
            <p:cNvPr id="40" name="Group 39">
              <a:extLst>
                <a:ext uri="{FF2B5EF4-FFF2-40B4-BE49-F238E27FC236}">
                  <a16:creationId xmlns:a16="http://schemas.microsoft.com/office/drawing/2014/main" id="{7216CB47-0997-4E9D-6673-BA7EE392AB55}"/>
                </a:ext>
              </a:extLst>
            </p:cNvPr>
            <p:cNvGrpSpPr/>
            <p:nvPr/>
          </p:nvGrpSpPr>
          <p:grpSpPr>
            <a:xfrm>
              <a:off x="1258329" y="1931211"/>
              <a:ext cx="2597510" cy="1477328"/>
              <a:chOff x="613051" y="2246440"/>
              <a:chExt cx="2597510" cy="1477328"/>
            </a:xfrm>
          </p:grpSpPr>
          <p:sp>
            <p:nvSpPr>
              <p:cNvPr id="37" name="TextBox 36">
                <a:extLst>
                  <a:ext uri="{FF2B5EF4-FFF2-40B4-BE49-F238E27FC236}">
                    <a16:creationId xmlns:a16="http://schemas.microsoft.com/office/drawing/2014/main" id="{8F9E6AF5-D0D4-E451-C967-FA6083CB305F}"/>
                  </a:ext>
                </a:extLst>
              </p:cNvPr>
              <p:cNvSpPr txBox="1"/>
              <p:nvPr/>
            </p:nvSpPr>
            <p:spPr>
              <a:xfrm>
                <a:off x="613051" y="2246440"/>
                <a:ext cx="2597510" cy="1477328"/>
              </a:xfrm>
              <a:prstGeom prst="rect">
                <a:avLst/>
              </a:prstGeom>
              <a:noFill/>
              <a:ln>
                <a:noFill/>
              </a:ln>
            </p:spPr>
            <p:txBody>
              <a:bodyPr wrap="square" lIns="0">
                <a:spAutoFit/>
              </a:bodyPr>
              <a:lstStyle/>
              <a:p>
                <a:pPr algn="ctr"/>
                <a:r>
                  <a:rPr lang="en-US" sz="4800" b="1" dirty="0">
                    <a:latin typeface="Calibri" panose="020F0502020204030204" pitchFamily="34" charset="0"/>
                    <a:ea typeface="Calibri" panose="020F0502020204030204" pitchFamily="34" charset="0"/>
                    <a:cs typeface="Calibri" panose="020F0502020204030204" pitchFamily="34" charset="0"/>
                  </a:rPr>
                  <a:t>60.6</a:t>
                </a:r>
                <a:r>
                  <a:rPr lang="en-US" sz="4800" dirty="0">
                    <a:latin typeface="Calibri" panose="020F0502020204030204" pitchFamily="34" charset="0"/>
                    <a:ea typeface="Calibri" panose="020F0502020204030204" pitchFamily="34" charset="0"/>
                    <a:cs typeface="Calibri" panose="020F0502020204030204" pitchFamily="34" charset="0"/>
                  </a:rPr>
                  <a:t> </a:t>
                </a:r>
              </a:p>
              <a:p>
                <a:pPr algn="ctr"/>
                <a:r>
                  <a:rPr lang="en-US" dirty="0">
                    <a:latin typeface="Calibri" panose="020F0502020204030204" pitchFamily="34" charset="0"/>
                    <a:ea typeface="Calibri" panose="020F0502020204030204" pitchFamily="34" charset="0"/>
                    <a:cs typeface="Calibri" panose="020F0502020204030204" pitchFamily="34" charset="0"/>
                  </a:rPr>
                  <a:t>million USD of </a:t>
                </a:r>
                <a:r>
                  <a:rPr lang="en-US" sz="2400" b="1" dirty="0">
                    <a:latin typeface="Calibri" panose="020F0502020204030204" pitchFamily="34" charset="0"/>
                    <a:ea typeface="Calibri" panose="020F0502020204030204" pitchFamily="34" charset="0"/>
                    <a:cs typeface="Calibri" panose="020F0502020204030204" pitchFamily="34" charset="0"/>
                  </a:rPr>
                  <a:t>GMV</a:t>
                </a:r>
              </a:p>
              <a:p>
                <a:pPr algn="ctr"/>
                <a:r>
                  <a:rPr lang="en-US" b="1" dirty="0">
                    <a:solidFill>
                      <a:srgbClr val="00B14F"/>
                    </a:solidFill>
                    <a:latin typeface="Calibri" panose="020F0502020204030204" pitchFamily="34" charset="0"/>
                    <a:ea typeface="Calibri" panose="020F0502020204030204" pitchFamily="34" charset="0"/>
                    <a:cs typeface="Calibri" panose="020F0502020204030204" pitchFamily="34" charset="0"/>
                  </a:rPr>
                  <a:t>24% </a:t>
                </a:r>
                <a:r>
                  <a:rPr lang="en-US" dirty="0">
                    <a:latin typeface="Calibri" panose="020F0502020204030204" pitchFamily="34" charset="0"/>
                    <a:ea typeface="Calibri" panose="020F0502020204030204" pitchFamily="34" charset="0"/>
                    <a:cs typeface="Calibri" panose="020F0502020204030204" pitchFamily="34" charset="0"/>
                  </a:rPr>
                  <a:t>YoY</a:t>
                </a:r>
              </a:p>
            </p:txBody>
          </p:sp>
          <p:sp>
            <p:nvSpPr>
              <p:cNvPr id="39" name="Isosceles Triangle 38">
                <a:extLst>
                  <a:ext uri="{FF2B5EF4-FFF2-40B4-BE49-F238E27FC236}">
                    <a16:creationId xmlns:a16="http://schemas.microsoft.com/office/drawing/2014/main" id="{D75D33CC-FC5C-243A-DE8B-ED8CCE601DEA}"/>
                  </a:ext>
                </a:extLst>
              </p:cNvPr>
              <p:cNvSpPr/>
              <p:nvPr/>
            </p:nvSpPr>
            <p:spPr>
              <a:xfrm>
                <a:off x="1206166" y="3437367"/>
                <a:ext cx="212272" cy="168386"/>
              </a:xfrm>
              <a:prstGeom prst="triangle">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grpSp>
        <p:grpSp>
          <p:nvGrpSpPr>
            <p:cNvPr id="41" name="Group 40">
              <a:extLst>
                <a:ext uri="{FF2B5EF4-FFF2-40B4-BE49-F238E27FC236}">
                  <a16:creationId xmlns:a16="http://schemas.microsoft.com/office/drawing/2014/main" id="{DF79D62F-B2AF-0377-C3FC-71AACB512C92}"/>
                </a:ext>
              </a:extLst>
            </p:cNvPr>
            <p:cNvGrpSpPr/>
            <p:nvPr/>
          </p:nvGrpSpPr>
          <p:grpSpPr>
            <a:xfrm>
              <a:off x="5300926" y="1931211"/>
              <a:ext cx="2175330" cy="1477328"/>
              <a:chOff x="1497690" y="2246440"/>
              <a:chExt cx="2175330" cy="1477328"/>
            </a:xfrm>
          </p:grpSpPr>
          <p:sp>
            <p:nvSpPr>
              <p:cNvPr id="42" name="TextBox 41">
                <a:extLst>
                  <a:ext uri="{FF2B5EF4-FFF2-40B4-BE49-F238E27FC236}">
                    <a16:creationId xmlns:a16="http://schemas.microsoft.com/office/drawing/2014/main" id="{5FAD49F6-9420-6B03-4774-63A4539DE903}"/>
                  </a:ext>
                </a:extLst>
              </p:cNvPr>
              <p:cNvSpPr txBox="1"/>
              <p:nvPr/>
            </p:nvSpPr>
            <p:spPr>
              <a:xfrm>
                <a:off x="1497690" y="2246440"/>
                <a:ext cx="2175330" cy="1477328"/>
              </a:xfrm>
              <a:prstGeom prst="rect">
                <a:avLst/>
              </a:prstGeom>
              <a:noFill/>
              <a:ln>
                <a:noFill/>
              </a:ln>
            </p:spPr>
            <p:txBody>
              <a:bodyPr wrap="square" lIns="0">
                <a:spAutoFit/>
              </a:bodyPr>
              <a:lstStyle/>
              <a:p>
                <a:pPr algn="ctr"/>
                <a:r>
                  <a:rPr lang="en-US" sz="4800" b="1" dirty="0">
                    <a:latin typeface="Calibri" panose="020F0502020204030204" pitchFamily="34" charset="0"/>
                    <a:ea typeface="Calibri" panose="020F0502020204030204" pitchFamily="34" charset="0"/>
                    <a:cs typeface="Calibri" panose="020F0502020204030204" pitchFamily="34" charset="0"/>
                  </a:rPr>
                  <a:t>6.7</a:t>
                </a:r>
                <a:r>
                  <a:rPr lang="en-US" sz="4800" dirty="0">
                    <a:latin typeface="Calibri" panose="020F0502020204030204" pitchFamily="34" charset="0"/>
                    <a:ea typeface="Calibri" panose="020F0502020204030204" pitchFamily="34" charset="0"/>
                    <a:cs typeface="Calibri" panose="020F0502020204030204" pitchFamily="34" charset="0"/>
                  </a:rPr>
                  <a:t> </a:t>
                </a:r>
                <a:endParaRPr lang="en-US" dirty="0">
                  <a:latin typeface="Calibri" panose="020F0502020204030204" pitchFamily="34" charset="0"/>
                  <a:ea typeface="Calibri" panose="020F0502020204030204" pitchFamily="34" charset="0"/>
                  <a:cs typeface="Calibri" panose="020F0502020204030204" pitchFamily="34" charset="0"/>
                </a:endParaRPr>
              </a:p>
              <a:p>
                <a:pPr algn="ctr"/>
                <a:r>
                  <a:rPr lang="en-US" dirty="0" err="1">
                    <a:latin typeface="Calibri" panose="020F0502020204030204" pitchFamily="34" charset="0"/>
                    <a:ea typeface="Calibri" panose="020F0502020204030204" pitchFamily="34" charset="0"/>
                    <a:cs typeface="Calibri" panose="020F0502020204030204" pitchFamily="34" charset="0"/>
                  </a:rPr>
                  <a:t>million</a:t>
                </a:r>
                <a:r>
                  <a:rPr lang="en-US" dirty="0">
                    <a:latin typeface="Calibri" panose="020F0502020204030204" pitchFamily="34" charset="0"/>
                    <a:ea typeface="Calibri" panose="020F0502020204030204" pitchFamily="34" charset="0"/>
                    <a:cs typeface="Calibri" panose="020F0502020204030204" pitchFamily="34" charset="0"/>
                  </a:rPr>
                  <a:t> of </a:t>
                </a:r>
                <a:r>
                  <a:rPr lang="en-US" sz="2400" b="1" dirty="0">
                    <a:latin typeface="Calibri" panose="020F0502020204030204" pitchFamily="34" charset="0"/>
                    <a:ea typeface="Calibri" panose="020F0502020204030204" pitchFamily="34" charset="0"/>
                    <a:cs typeface="Calibri" panose="020F0502020204030204" pitchFamily="34" charset="0"/>
                  </a:rPr>
                  <a:t>Orders</a:t>
                </a:r>
                <a:endParaRPr lang="en-US" b="1" dirty="0">
                  <a:latin typeface="Calibri" panose="020F0502020204030204" pitchFamily="34" charset="0"/>
                  <a:ea typeface="Calibri" panose="020F0502020204030204" pitchFamily="34" charset="0"/>
                  <a:cs typeface="Calibri" panose="020F0502020204030204" pitchFamily="34" charset="0"/>
                </a:endParaRPr>
              </a:p>
              <a:p>
                <a:pPr algn="ctr"/>
                <a:r>
                  <a:rPr lang="en-US" b="1" dirty="0">
                    <a:solidFill>
                      <a:srgbClr val="00B14F"/>
                    </a:solidFill>
                    <a:latin typeface="Calibri" panose="020F0502020204030204" pitchFamily="34" charset="0"/>
                    <a:ea typeface="Calibri" panose="020F0502020204030204" pitchFamily="34" charset="0"/>
                    <a:cs typeface="Calibri" panose="020F0502020204030204" pitchFamily="34" charset="0"/>
                  </a:rPr>
                  <a:t>25% </a:t>
                </a:r>
                <a:r>
                  <a:rPr lang="en-US" dirty="0">
                    <a:latin typeface="Calibri" panose="020F0502020204030204" pitchFamily="34" charset="0"/>
                    <a:ea typeface="Calibri" panose="020F0502020204030204" pitchFamily="34" charset="0"/>
                    <a:cs typeface="Calibri" panose="020F0502020204030204" pitchFamily="34" charset="0"/>
                  </a:rPr>
                  <a:t>YoY</a:t>
                </a:r>
              </a:p>
            </p:txBody>
          </p:sp>
          <p:sp>
            <p:nvSpPr>
              <p:cNvPr id="43" name="Isosceles Triangle 42">
                <a:extLst>
                  <a:ext uri="{FF2B5EF4-FFF2-40B4-BE49-F238E27FC236}">
                    <a16:creationId xmlns:a16="http://schemas.microsoft.com/office/drawing/2014/main" id="{2EC6E6C1-651E-C9AC-5493-94EEECB93E69}"/>
                  </a:ext>
                </a:extLst>
              </p:cNvPr>
              <p:cNvSpPr/>
              <p:nvPr/>
            </p:nvSpPr>
            <p:spPr>
              <a:xfrm>
                <a:off x="1869668" y="3432503"/>
                <a:ext cx="212272" cy="168386"/>
              </a:xfrm>
              <a:prstGeom prst="triangle">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grpSp>
        <p:cxnSp>
          <p:nvCxnSpPr>
            <p:cNvPr id="8" name="Straight Connector 7">
              <a:extLst>
                <a:ext uri="{FF2B5EF4-FFF2-40B4-BE49-F238E27FC236}">
                  <a16:creationId xmlns:a16="http://schemas.microsoft.com/office/drawing/2014/main" id="{37BA3E89-F771-683B-0F39-859F7E19F320}"/>
                </a:ext>
              </a:extLst>
            </p:cNvPr>
            <p:cNvCxnSpPr>
              <a:cxnSpLocks/>
            </p:cNvCxnSpPr>
            <p:nvPr/>
          </p:nvCxnSpPr>
          <p:spPr>
            <a:xfrm>
              <a:off x="4372369" y="1645647"/>
              <a:ext cx="0" cy="3904305"/>
            </a:xfrm>
            <a:prstGeom prst="line">
              <a:avLst/>
            </a:prstGeom>
            <a:ln w="28575">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74C9F24A-E876-6951-1D84-0BF2BC6F61AF}"/>
                </a:ext>
              </a:extLst>
            </p:cNvPr>
            <p:cNvCxnSpPr>
              <a:cxnSpLocks/>
            </p:cNvCxnSpPr>
            <p:nvPr/>
          </p:nvCxnSpPr>
          <p:spPr>
            <a:xfrm>
              <a:off x="8347739" y="1645647"/>
              <a:ext cx="0" cy="3904305"/>
            </a:xfrm>
            <a:prstGeom prst="line">
              <a:avLst/>
            </a:prstGeom>
            <a:ln w="28575">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FBD4FD6D-CFBA-3440-1D19-49FA979FCBA5}"/>
                </a:ext>
              </a:extLst>
            </p:cNvPr>
            <p:cNvCxnSpPr>
              <a:cxnSpLocks/>
            </p:cNvCxnSpPr>
            <p:nvPr/>
          </p:nvCxnSpPr>
          <p:spPr>
            <a:xfrm>
              <a:off x="1258329" y="3662203"/>
              <a:ext cx="9889569" cy="0"/>
            </a:xfrm>
            <a:prstGeom prst="line">
              <a:avLst/>
            </a:prstGeom>
            <a:ln w="28575">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grpSp>
          <p:nvGrpSpPr>
            <p:cNvPr id="5" name="Group 4">
              <a:extLst>
                <a:ext uri="{FF2B5EF4-FFF2-40B4-BE49-F238E27FC236}">
                  <a16:creationId xmlns:a16="http://schemas.microsoft.com/office/drawing/2014/main" id="{1C3D30A8-33FF-A646-2B8A-1ABF5A6A7752}"/>
                </a:ext>
              </a:extLst>
            </p:cNvPr>
            <p:cNvGrpSpPr/>
            <p:nvPr/>
          </p:nvGrpSpPr>
          <p:grpSpPr>
            <a:xfrm>
              <a:off x="1509186" y="3971859"/>
              <a:ext cx="2095795" cy="1654900"/>
              <a:chOff x="1246537" y="3874582"/>
              <a:chExt cx="2095795" cy="1654900"/>
            </a:xfrm>
          </p:grpSpPr>
          <p:sp>
            <p:nvSpPr>
              <p:cNvPr id="25" name="TextBox 24">
                <a:extLst>
                  <a:ext uri="{FF2B5EF4-FFF2-40B4-BE49-F238E27FC236}">
                    <a16:creationId xmlns:a16="http://schemas.microsoft.com/office/drawing/2014/main" id="{DE0CE202-1A79-7446-BD8E-732C737C3226}"/>
                  </a:ext>
                </a:extLst>
              </p:cNvPr>
              <p:cNvSpPr txBox="1"/>
              <p:nvPr/>
            </p:nvSpPr>
            <p:spPr>
              <a:xfrm>
                <a:off x="1370966" y="4421486"/>
                <a:ext cx="1785983" cy="1107996"/>
              </a:xfrm>
              <a:prstGeom prst="rect">
                <a:avLst/>
              </a:prstGeom>
              <a:noFill/>
            </p:spPr>
            <p:txBody>
              <a:bodyPr wrap="square" lIns="0">
                <a:spAutoFit/>
              </a:bodyPr>
              <a:lstStyle/>
              <a:p>
                <a:pPr algn="ctr"/>
                <a:r>
                  <a:rPr lang="en-US" sz="4800" b="1" dirty="0">
                    <a:latin typeface="Calibri" panose="020F0502020204030204" pitchFamily="34" charset="0"/>
                    <a:ea typeface="Calibri" panose="020F0502020204030204" pitchFamily="34" charset="0"/>
                    <a:cs typeface="Calibri" panose="020F0502020204030204" pitchFamily="34" charset="0"/>
                  </a:rPr>
                  <a:t>9</a:t>
                </a:r>
                <a:r>
                  <a:rPr lang="en-US" sz="4800" dirty="0">
                    <a:latin typeface="Calibri" panose="020F0502020204030204" pitchFamily="34" charset="0"/>
                    <a:ea typeface="Calibri" panose="020F0502020204030204" pitchFamily="34" charset="0"/>
                    <a:cs typeface="Calibri" panose="020F0502020204030204" pitchFamily="34" charset="0"/>
                  </a:rPr>
                  <a:t> </a:t>
                </a:r>
              </a:p>
              <a:p>
                <a:pPr algn="ctr"/>
                <a:r>
                  <a:rPr lang="en-US" dirty="0">
                    <a:latin typeface="Calibri" panose="020F0502020204030204" pitchFamily="34" charset="0"/>
                    <a:ea typeface="Calibri" panose="020F0502020204030204" pitchFamily="34" charset="0"/>
                    <a:cs typeface="Calibri" panose="020F0502020204030204" pitchFamily="34" charset="0"/>
                  </a:rPr>
                  <a:t>USD per order</a:t>
                </a:r>
              </a:p>
            </p:txBody>
          </p:sp>
          <p:sp>
            <p:nvSpPr>
              <p:cNvPr id="4" name="TextBox 3">
                <a:extLst>
                  <a:ext uri="{FF2B5EF4-FFF2-40B4-BE49-F238E27FC236}">
                    <a16:creationId xmlns:a16="http://schemas.microsoft.com/office/drawing/2014/main" id="{317A7504-9A63-CCC5-0323-1D8FBAD37131}"/>
                  </a:ext>
                </a:extLst>
              </p:cNvPr>
              <p:cNvSpPr txBox="1"/>
              <p:nvPr/>
            </p:nvSpPr>
            <p:spPr>
              <a:xfrm>
                <a:off x="1246537" y="3874582"/>
                <a:ext cx="2095795" cy="646331"/>
              </a:xfrm>
              <a:prstGeom prst="rect">
                <a:avLst/>
              </a:prstGeom>
              <a:noFill/>
              <a:ln>
                <a:noFill/>
              </a:ln>
            </p:spPr>
            <p:txBody>
              <a:bodyPr wrap="square" lIns="0">
                <a:spAutoFit/>
              </a:bodyPr>
              <a:lstStyle/>
              <a:p>
                <a:r>
                  <a:rPr lang="en-US" dirty="0">
                    <a:latin typeface="Calibri" panose="020F0502020204030204" pitchFamily="34" charset="0"/>
                    <a:ea typeface="Calibri" panose="020F0502020204030204" pitchFamily="34" charset="0"/>
                    <a:cs typeface="Calibri" panose="020F0502020204030204" pitchFamily="34" charset="0"/>
                  </a:rPr>
                  <a:t>Customer averagely spend</a:t>
                </a:r>
              </a:p>
            </p:txBody>
          </p:sp>
        </p:grpSp>
        <p:grpSp>
          <p:nvGrpSpPr>
            <p:cNvPr id="7" name="Group 6">
              <a:extLst>
                <a:ext uri="{FF2B5EF4-FFF2-40B4-BE49-F238E27FC236}">
                  <a16:creationId xmlns:a16="http://schemas.microsoft.com/office/drawing/2014/main" id="{ABA74CF0-12A5-7002-EC4D-A31E54C4308A}"/>
                </a:ext>
              </a:extLst>
            </p:cNvPr>
            <p:cNvGrpSpPr/>
            <p:nvPr/>
          </p:nvGrpSpPr>
          <p:grpSpPr>
            <a:xfrm>
              <a:off x="5378750" y="3971859"/>
              <a:ext cx="2095795" cy="1654900"/>
              <a:chOff x="1246537" y="3874582"/>
              <a:chExt cx="2095795" cy="1654900"/>
            </a:xfrm>
          </p:grpSpPr>
          <p:sp>
            <p:nvSpPr>
              <p:cNvPr id="11" name="TextBox 10">
                <a:extLst>
                  <a:ext uri="{FF2B5EF4-FFF2-40B4-BE49-F238E27FC236}">
                    <a16:creationId xmlns:a16="http://schemas.microsoft.com/office/drawing/2014/main" id="{2D50226C-D2A9-2C48-D4D2-0D2DADF2981F}"/>
                  </a:ext>
                </a:extLst>
              </p:cNvPr>
              <p:cNvSpPr txBox="1"/>
              <p:nvPr/>
            </p:nvSpPr>
            <p:spPr>
              <a:xfrm>
                <a:off x="1370966" y="4421486"/>
                <a:ext cx="1785983" cy="1107996"/>
              </a:xfrm>
              <a:prstGeom prst="rect">
                <a:avLst/>
              </a:prstGeom>
              <a:noFill/>
            </p:spPr>
            <p:txBody>
              <a:bodyPr wrap="square" lIns="0">
                <a:spAutoFit/>
              </a:bodyPr>
              <a:lstStyle/>
              <a:p>
                <a:pPr algn="ctr"/>
                <a:r>
                  <a:rPr lang="en-US" sz="4800" b="1" dirty="0">
                    <a:latin typeface="Calibri" panose="020F0502020204030204" pitchFamily="34" charset="0"/>
                    <a:ea typeface="Calibri" panose="020F0502020204030204" pitchFamily="34" charset="0"/>
                    <a:cs typeface="Calibri" panose="020F0502020204030204" pitchFamily="34" charset="0"/>
                  </a:rPr>
                  <a:t>2.7</a:t>
                </a:r>
              </a:p>
              <a:p>
                <a:pPr algn="ctr"/>
                <a:r>
                  <a:rPr lang="en-US" dirty="0">
                    <a:latin typeface="Calibri" panose="020F0502020204030204" pitchFamily="34" charset="0"/>
                    <a:ea typeface="Calibri" panose="020F0502020204030204" pitchFamily="34" charset="0"/>
                    <a:cs typeface="Calibri" panose="020F0502020204030204" pitchFamily="34" charset="0"/>
                  </a:rPr>
                  <a:t>items per order</a:t>
                </a:r>
              </a:p>
            </p:txBody>
          </p:sp>
          <p:sp>
            <p:nvSpPr>
              <p:cNvPr id="12" name="TextBox 11">
                <a:extLst>
                  <a:ext uri="{FF2B5EF4-FFF2-40B4-BE49-F238E27FC236}">
                    <a16:creationId xmlns:a16="http://schemas.microsoft.com/office/drawing/2014/main" id="{57E56FB6-C587-3E2D-50CF-AADFA3DA8759}"/>
                  </a:ext>
                </a:extLst>
              </p:cNvPr>
              <p:cNvSpPr txBox="1"/>
              <p:nvPr/>
            </p:nvSpPr>
            <p:spPr>
              <a:xfrm>
                <a:off x="1246537" y="3874582"/>
                <a:ext cx="2095795" cy="646331"/>
              </a:xfrm>
              <a:prstGeom prst="rect">
                <a:avLst/>
              </a:prstGeom>
              <a:noFill/>
              <a:ln>
                <a:noFill/>
              </a:ln>
            </p:spPr>
            <p:txBody>
              <a:bodyPr wrap="square" lIns="0">
                <a:spAutoFit/>
              </a:bodyPr>
              <a:lstStyle/>
              <a:p>
                <a:r>
                  <a:rPr lang="en-US" dirty="0">
                    <a:latin typeface="Calibri" panose="020F0502020204030204" pitchFamily="34" charset="0"/>
                    <a:ea typeface="Calibri" panose="020F0502020204030204" pitchFamily="34" charset="0"/>
                    <a:cs typeface="Calibri" panose="020F0502020204030204" pitchFamily="34" charset="0"/>
                  </a:rPr>
                  <a:t>Customer averagely spend</a:t>
                </a:r>
              </a:p>
            </p:txBody>
          </p:sp>
        </p:grpSp>
        <p:grpSp>
          <p:nvGrpSpPr>
            <p:cNvPr id="17" name="Group 16">
              <a:extLst>
                <a:ext uri="{FF2B5EF4-FFF2-40B4-BE49-F238E27FC236}">
                  <a16:creationId xmlns:a16="http://schemas.microsoft.com/office/drawing/2014/main" id="{50C0E7D1-0C63-EB72-5759-BE53E3017246}"/>
                </a:ext>
              </a:extLst>
            </p:cNvPr>
            <p:cNvGrpSpPr/>
            <p:nvPr/>
          </p:nvGrpSpPr>
          <p:grpSpPr>
            <a:xfrm>
              <a:off x="8853238" y="4134780"/>
              <a:ext cx="2095795" cy="1384995"/>
              <a:chOff x="8853238" y="4300153"/>
              <a:chExt cx="2095795" cy="1384995"/>
            </a:xfrm>
          </p:grpSpPr>
          <p:sp>
            <p:nvSpPr>
              <p:cNvPr id="14" name="TextBox 13">
                <a:extLst>
                  <a:ext uri="{FF2B5EF4-FFF2-40B4-BE49-F238E27FC236}">
                    <a16:creationId xmlns:a16="http://schemas.microsoft.com/office/drawing/2014/main" id="{BD2D2E7D-0E7C-4661-D92B-4E525FD6330E}"/>
                  </a:ext>
                </a:extLst>
              </p:cNvPr>
              <p:cNvSpPr txBox="1"/>
              <p:nvPr/>
            </p:nvSpPr>
            <p:spPr>
              <a:xfrm>
                <a:off x="8853238" y="4300153"/>
                <a:ext cx="2095795" cy="1384995"/>
              </a:xfrm>
              <a:prstGeom prst="rect">
                <a:avLst/>
              </a:prstGeom>
              <a:noFill/>
              <a:ln>
                <a:noFill/>
              </a:ln>
            </p:spPr>
            <p:txBody>
              <a:bodyPr wrap="square" lIns="0">
                <a:spAutoFit/>
              </a:bodyPr>
              <a:lstStyle/>
              <a:p>
                <a:pPr algn="ctr"/>
                <a:r>
                  <a:rPr lang="en-US" sz="4800" b="1" dirty="0">
                    <a:latin typeface="Calibri" panose="020F0502020204030204" pitchFamily="34" charset="0"/>
                    <a:ea typeface="Calibri" panose="020F0502020204030204" pitchFamily="34" charset="0"/>
                    <a:cs typeface="Calibri" panose="020F0502020204030204" pitchFamily="34" charset="0"/>
                  </a:rPr>
                  <a:t>787</a:t>
                </a:r>
              </a:p>
              <a:p>
                <a:pPr algn="ctr"/>
                <a:r>
                  <a:rPr lang="en-US" dirty="0">
                    <a:latin typeface="Calibri" panose="020F0502020204030204" pitchFamily="34" charset="0"/>
                    <a:ea typeface="Calibri" panose="020F0502020204030204" pitchFamily="34" charset="0"/>
                    <a:cs typeface="Calibri" panose="020F0502020204030204" pitchFamily="34" charset="0"/>
                  </a:rPr>
                  <a:t>outlets</a:t>
                </a:r>
              </a:p>
              <a:p>
                <a:pPr algn="ctr"/>
                <a:r>
                  <a:rPr lang="en-US" b="1" dirty="0">
                    <a:solidFill>
                      <a:srgbClr val="00B14F"/>
                    </a:solidFill>
                    <a:latin typeface="Calibri" panose="020F0502020204030204" pitchFamily="34" charset="0"/>
                    <a:ea typeface="Calibri" panose="020F0502020204030204" pitchFamily="34" charset="0"/>
                    <a:cs typeface="Calibri" panose="020F0502020204030204" pitchFamily="34" charset="0"/>
                  </a:rPr>
                  <a:t>10% </a:t>
                </a:r>
                <a:r>
                  <a:rPr lang="en-US" dirty="0">
                    <a:latin typeface="Calibri" panose="020F0502020204030204" pitchFamily="34" charset="0"/>
                    <a:ea typeface="Calibri" panose="020F0502020204030204" pitchFamily="34" charset="0"/>
                    <a:cs typeface="Calibri" panose="020F0502020204030204" pitchFamily="34" charset="0"/>
                  </a:rPr>
                  <a:t>YoY</a:t>
                </a:r>
              </a:p>
            </p:txBody>
          </p:sp>
          <p:sp>
            <p:nvSpPr>
              <p:cNvPr id="16" name="Isosceles Triangle 15">
                <a:extLst>
                  <a:ext uri="{FF2B5EF4-FFF2-40B4-BE49-F238E27FC236}">
                    <a16:creationId xmlns:a16="http://schemas.microsoft.com/office/drawing/2014/main" id="{2DE96639-4A59-021C-88F5-814276D4C318}"/>
                  </a:ext>
                </a:extLst>
              </p:cNvPr>
              <p:cNvSpPr/>
              <p:nvPr/>
            </p:nvSpPr>
            <p:spPr>
              <a:xfrm>
                <a:off x="9228277" y="5395169"/>
                <a:ext cx="212272" cy="168386"/>
              </a:xfrm>
              <a:prstGeom prst="triangle">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grpSp>
      </p:grpSp>
    </p:spTree>
    <p:extLst>
      <p:ext uri="{BB962C8B-B14F-4D97-AF65-F5344CB8AC3E}">
        <p14:creationId xmlns:p14="http://schemas.microsoft.com/office/powerpoint/2010/main" val="576297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B4645F-3A2B-68EC-E1AD-FFC28AA12E4F}"/>
              </a:ext>
            </a:extLst>
          </p:cNvPr>
          <p:cNvSpPr>
            <a:spLocks noGrp="1"/>
          </p:cNvSpPr>
          <p:nvPr>
            <p:ph type="sldNum" sz="quarter" idx="12"/>
          </p:nvPr>
        </p:nvSpPr>
        <p:spPr/>
        <p:txBody>
          <a:bodyPr/>
          <a:lstStyle/>
          <a:p>
            <a:fld id="{558ED922-7EDD-473A-8362-50B58FFACA46}" type="slidenum">
              <a:rPr lang="en-US" smtClean="0"/>
              <a:pPr/>
              <a:t>5</a:t>
            </a:fld>
            <a:endParaRPr lang="en-US"/>
          </a:p>
        </p:txBody>
      </p:sp>
      <p:sp>
        <p:nvSpPr>
          <p:cNvPr id="3" name="Title 2">
            <a:extLst>
              <a:ext uri="{FF2B5EF4-FFF2-40B4-BE49-F238E27FC236}">
                <a16:creationId xmlns:a16="http://schemas.microsoft.com/office/drawing/2014/main" id="{285F7414-D34C-674D-76B3-6BF974B7503B}"/>
              </a:ext>
            </a:extLst>
          </p:cNvPr>
          <p:cNvSpPr>
            <a:spLocks noGrp="1"/>
          </p:cNvSpPr>
          <p:nvPr>
            <p:ph type="title"/>
          </p:nvPr>
        </p:nvSpPr>
        <p:spPr/>
        <p:txBody>
          <a:bodyPr>
            <a:noAutofit/>
          </a:bodyPr>
          <a:lstStyle/>
          <a:p>
            <a:r>
              <a:rPr lang="en-US" dirty="0"/>
              <a:t>The market is heavily skewed towards the four leading brands, which command a substantial majority share</a:t>
            </a:r>
          </a:p>
        </p:txBody>
      </p:sp>
      <p:graphicFrame>
        <p:nvGraphicFramePr>
          <p:cNvPr id="8" name="Chart 7">
            <a:extLst>
              <a:ext uri="{FF2B5EF4-FFF2-40B4-BE49-F238E27FC236}">
                <a16:creationId xmlns:a16="http://schemas.microsoft.com/office/drawing/2014/main" id="{ED6BCFB0-BEE8-B02F-A965-1BC168CB2370}"/>
              </a:ext>
            </a:extLst>
          </p:cNvPr>
          <p:cNvGraphicFramePr/>
          <p:nvPr>
            <p:extLst>
              <p:ext uri="{D42A27DB-BD31-4B8C-83A1-F6EECF244321}">
                <p14:modId xmlns:p14="http://schemas.microsoft.com/office/powerpoint/2010/main" val="3154868259"/>
              </p:ext>
            </p:extLst>
          </p:nvPr>
        </p:nvGraphicFramePr>
        <p:xfrm>
          <a:off x="489857" y="2078954"/>
          <a:ext cx="5606143" cy="3173765"/>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a:extLst>
              <a:ext uri="{FF2B5EF4-FFF2-40B4-BE49-F238E27FC236}">
                <a16:creationId xmlns:a16="http://schemas.microsoft.com/office/drawing/2014/main" id="{BBEE2ED8-0314-1EB5-CD36-5BED6F802899}"/>
              </a:ext>
            </a:extLst>
          </p:cNvPr>
          <p:cNvSpPr txBox="1"/>
          <p:nvPr/>
        </p:nvSpPr>
        <p:spPr>
          <a:xfrm>
            <a:off x="489857" y="1533336"/>
            <a:ext cx="3584302"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GMV by brand, </a:t>
            </a:r>
            <a:r>
              <a:rPr lang="en-US" sz="1600">
                <a:latin typeface="Calibri" panose="020F0502020204030204" pitchFamily="34" charset="0"/>
                <a:ea typeface="Calibri" panose="020F0502020204030204" pitchFamily="34" charset="0"/>
                <a:cs typeface="Calibri" panose="020F0502020204030204" pitchFamily="34" charset="0"/>
              </a:rPr>
              <a:t>million USD</a:t>
            </a:r>
          </a:p>
        </p:txBody>
      </p:sp>
      <p:graphicFrame>
        <p:nvGraphicFramePr>
          <p:cNvPr id="10" name="Chart 9">
            <a:extLst>
              <a:ext uri="{FF2B5EF4-FFF2-40B4-BE49-F238E27FC236}">
                <a16:creationId xmlns:a16="http://schemas.microsoft.com/office/drawing/2014/main" id="{514D91D5-9823-881D-3719-3E778C34431F}"/>
              </a:ext>
            </a:extLst>
          </p:cNvPr>
          <p:cNvGraphicFramePr/>
          <p:nvPr>
            <p:extLst>
              <p:ext uri="{D42A27DB-BD31-4B8C-83A1-F6EECF244321}">
                <p14:modId xmlns:p14="http://schemas.microsoft.com/office/powerpoint/2010/main" val="878265398"/>
              </p:ext>
            </p:extLst>
          </p:nvPr>
        </p:nvGraphicFramePr>
        <p:xfrm>
          <a:off x="6187440" y="2078954"/>
          <a:ext cx="5606143" cy="3173765"/>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18174D96-97DD-A634-5321-DFDC5743E638}"/>
              </a:ext>
            </a:extLst>
          </p:cNvPr>
          <p:cNvSpPr txBox="1"/>
          <p:nvPr/>
        </p:nvSpPr>
        <p:spPr>
          <a:xfrm>
            <a:off x="6325692" y="1533336"/>
            <a:ext cx="3584302"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Number of Orders by brand, </a:t>
            </a:r>
            <a:r>
              <a:rPr lang="en-US" sz="1600">
                <a:latin typeface="Calibri" panose="020F0502020204030204" pitchFamily="34" charset="0"/>
                <a:ea typeface="Calibri" panose="020F0502020204030204" pitchFamily="34" charset="0"/>
                <a:cs typeface="Calibri" panose="020F0502020204030204" pitchFamily="34" charset="0"/>
              </a:rPr>
              <a:t>thousands</a:t>
            </a:r>
          </a:p>
        </p:txBody>
      </p:sp>
      <p:grpSp>
        <p:nvGrpSpPr>
          <p:cNvPr id="14" name="Group 13">
            <a:extLst>
              <a:ext uri="{FF2B5EF4-FFF2-40B4-BE49-F238E27FC236}">
                <a16:creationId xmlns:a16="http://schemas.microsoft.com/office/drawing/2014/main" id="{15F87922-F46B-514E-3210-FCF6A6F1FABC}"/>
              </a:ext>
            </a:extLst>
          </p:cNvPr>
          <p:cNvGrpSpPr/>
          <p:nvPr/>
        </p:nvGrpSpPr>
        <p:grpSpPr>
          <a:xfrm>
            <a:off x="4168936" y="2425381"/>
            <a:ext cx="1631772" cy="1357755"/>
            <a:chOff x="4168936" y="2425381"/>
            <a:chExt cx="1631772" cy="1357755"/>
          </a:xfrm>
        </p:grpSpPr>
        <p:grpSp>
          <p:nvGrpSpPr>
            <p:cNvPr id="21" name="Group 20">
              <a:extLst>
                <a:ext uri="{FF2B5EF4-FFF2-40B4-BE49-F238E27FC236}">
                  <a16:creationId xmlns:a16="http://schemas.microsoft.com/office/drawing/2014/main" id="{5120C209-15D7-7FEB-61DD-3AB208F57207}"/>
                </a:ext>
              </a:extLst>
            </p:cNvPr>
            <p:cNvGrpSpPr/>
            <p:nvPr/>
          </p:nvGrpSpPr>
          <p:grpSpPr>
            <a:xfrm>
              <a:off x="4168936" y="2425381"/>
              <a:ext cx="1631772" cy="1357755"/>
              <a:chOff x="4159208" y="2971000"/>
              <a:chExt cx="1631772" cy="1357755"/>
            </a:xfrm>
          </p:grpSpPr>
          <p:sp>
            <p:nvSpPr>
              <p:cNvPr id="20" name="Oval 19">
                <a:extLst>
                  <a:ext uri="{FF2B5EF4-FFF2-40B4-BE49-F238E27FC236}">
                    <a16:creationId xmlns:a16="http://schemas.microsoft.com/office/drawing/2014/main" id="{57233A5D-7CE4-69AA-8893-FDBDA0C60995}"/>
                  </a:ext>
                </a:extLst>
              </p:cNvPr>
              <p:cNvSpPr/>
              <p:nvPr/>
            </p:nvSpPr>
            <p:spPr>
              <a:xfrm>
                <a:off x="4433225" y="2971000"/>
                <a:ext cx="1357755" cy="1357755"/>
              </a:xfrm>
              <a:prstGeom prst="ellipse">
                <a:avLst/>
              </a:prstGeom>
              <a:solidFill>
                <a:srgbClr val="00B14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19" name="Oval 18">
                <a:extLst>
                  <a:ext uri="{FF2B5EF4-FFF2-40B4-BE49-F238E27FC236}">
                    <a16:creationId xmlns:a16="http://schemas.microsoft.com/office/drawing/2014/main" id="{FCF84208-80DC-8A54-BF31-550D5DF349AA}"/>
                  </a:ext>
                </a:extLst>
              </p:cNvPr>
              <p:cNvSpPr/>
              <p:nvPr/>
            </p:nvSpPr>
            <p:spPr>
              <a:xfrm>
                <a:off x="4159208" y="3595819"/>
                <a:ext cx="732936" cy="732936"/>
              </a:xfrm>
              <a:prstGeom prst="ellipse">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grpSp>
        <p:sp>
          <p:nvSpPr>
            <p:cNvPr id="18" name="TextBox 17">
              <a:extLst>
                <a:ext uri="{FF2B5EF4-FFF2-40B4-BE49-F238E27FC236}">
                  <a16:creationId xmlns:a16="http://schemas.microsoft.com/office/drawing/2014/main" id="{D453FBC0-A50D-7F66-8290-9633EC26D9CA}"/>
                </a:ext>
              </a:extLst>
            </p:cNvPr>
            <p:cNvSpPr txBox="1"/>
            <p:nvPr/>
          </p:nvSpPr>
          <p:spPr>
            <a:xfrm>
              <a:off x="4790582" y="2762882"/>
              <a:ext cx="732936" cy="523220"/>
            </a:xfrm>
            <a:prstGeom prst="rect">
              <a:avLst/>
            </a:prstGeom>
            <a:noFill/>
          </p:spPr>
          <p:txBody>
            <a:bodyPr wrap="square" lIns="0">
              <a:spAutoFit/>
            </a:bodyPr>
            <a:lstStyle/>
            <a:p>
              <a:pPr algn="ctr"/>
              <a:r>
                <a:rPr lang="en-US" sz="2800" b="1" dirty="0">
                  <a:solidFill>
                    <a:schemeClr val="bg1"/>
                  </a:solidFill>
                </a:rPr>
                <a:t>x4</a:t>
              </a:r>
              <a:endPar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grpSp>
      <p:sp>
        <p:nvSpPr>
          <p:cNvPr id="6" name="TextBox 5">
            <a:extLst>
              <a:ext uri="{FF2B5EF4-FFF2-40B4-BE49-F238E27FC236}">
                <a16:creationId xmlns:a16="http://schemas.microsoft.com/office/drawing/2014/main" id="{7FF0D5F8-78AA-138D-CC8B-D8E9476D96DE}"/>
              </a:ext>
            </a:extLst>
          </p:cNvPr>
          <p:cNvSpPr txBox="1"/>
          <p:nvPr/>
        </p:nvSpPr>
        <p:spPr>
          <a:xfrm>
            <a:off x="489857" y="5448582"/>
            <a:ext cx="11212286" cy="584775"/>
          </a:xfrm>
          <a:prstGeom prst="rect">
            <a:avLst/>
          </a:prstGeom>
          <a:noFill/>
        </p:spPr>
        <p:txBody>
          <a:bodyPr wrap="square" lIns="0">
            <a:spAutoFit/>
          </a:bodyPr>
          <a:lstStyle/>
          <a:p>
            <a:r>
              <a:rPr lang="en-US" sz="1600" dirty="0">
                <a:latin typeface="Calibri" panose="020F0502020204030204" pitchFamily="34" charset="0"/>
                <a:ea typeface="Calibri" panose="020F0502020204030204" pitchFamily="34" charset="0"/>
                <a:cs typeface="Calibri" panose="020F0502020204030204" pitchFamily="34" charset="0"/>
              </a:rPr>
              <a:t>Four brands – E, F, D, and X – collectively account for 80% of the Fast Food market share, giving them four times the market influence compared to all other competitors combined</a:t>
            </a:r>
          </a:p>
        </p:txBody>
      </p:sp>
      <p:grpSp>
        <p:nvGrpSpPr>
          <p:cNvPr id="15" name="Group 14">
            <a:extLst>
              <a:ext uri="{FF2B5EF4-FFF2-40B4-BE49-F238E27FC236}">
                <a16:creationId xmlns:a16="http://schemas.microsoft.com/office/drawing/2014/main" id="{8144480B-82DA-DC3F-3075-5FCB0A2365AD}"/>
              </a:ext>
            </a:extLst>
          </p:cNvPr>
          <p:cNvGrpSpPr/>
          <p:nvPr/>
        </p:nvGrpSpPr>
        <p:grpSpPr>
          <a:xfrm>
            <a:off x="9889674" y="2425381"/>
            <a:ext cx="1631772" cy="1357755"/>
            <a:chOff x="4168936" y="2425381"/>
            <a:chExt cx="1631772" cy="1357755"/>
          </a:xfrm>
        </p:grpSpPr>
        <p:grpSp>
          <p:nvGrpSpPr>
            <p:cNvPr id="16" name="Group 15">
              <a:extLst>
                <a:ext uri="{FF2B5EF4-FFF2-40B4-BE49-F238E27FC236}">
                  <a16:creationId xmlns:a16="http://schemas.microsoft.com/office/drawing/2014/main" id="{58C0F020-4A9F-3EA9-E500-754DB602A181}"/>
                </a:ext>
              </a:extLst>
            </p:cNvPr>
            <p:cNvGrpSpPr/>
            <p:nvPr/>
          </p:nvGrpSpPr>
          <p:grpSpPr>
            <a:xfrm>
              <a:off x="4168936" y="2425381"/>
              <a:ext cx="1631772" cy="1357755"/>
              <a:chOff x="4159208" y="2971000"/>
              <a:chExt cx="1631772" cy="1357755"/>
            </a:xfrm>
          </p:grpSpPr>
          <p:sp>
            <p:nvSpPr>
              <p:cNvPr id="22" name="Oval 21">
                <a:extLst>
                  <a:ext uri="{FF2B5EF4-FFF2-40B4-BE49-F238E27FC236}">
                    <a16:creationId xmlns:a16="http://schemas.microsoft.com/office/drawing/2014/main" id="{D6AAD7EB-D2F4-AB0A-E210-DD8099A7DB09}"/>
                  </a:ext>
                </a:extLst>
              </p:cNvPr>
              <p:cNvSpPr/>
              <p:nvPr/>
            </p:nvSpPr>
            <p:spPr>
              <a:xfrm>
                <a:off x="4433225" y="2971000"/>
                <a:ext cx="1357755" cy="1357755"/>
              </a:xfrm>
              <a:prstGeom prst="ellipse">
                <a:avLst/>
              </a:prstGeom>
              <a:solidFill>
                <a:srgbClr val="00B14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23" name="Oval 22">
                <a:extLst>
                  <a:ext uri="{FF2B5EF4-FFF2-40B4-BE49-F238E27FC236}">
                    <a16:creationId xmlns:a16="http://schemas.microsoft.com/office/drawing/2014/main" id="{76D65D1C-019D-AFFB-AF90-DAD04A4BB177}"/>
                  </a:ext>
                </a:extLst>
              </p:cNvPr>
              <p:cNvSpPr/>
              <p:nvPr/>
            </p:nvSpPr>
            <p:spPr>
              <a:xfrm>
                <a:off x="4159208" y="3595819"/>
                <a:ext cx="732936" cy="732936"/>
              </a:xfrm>
              <a:prstGeom prst="ellipse">
                <a:avLst/>
              </a:prstGeom>
              <a:solidFill>
                <a:schemeClr val="bg1">
                  <a:lumMod val="8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grpSp>
        <p:sp>
          <p:nvSpPr>
            <p:cNvPr id="17" name="TextBox 16">
              <a:extLst>
                <a:ext uri="{FF2B5EF4-FFF2-40B4-BE49-F238E27FC236}">
                  <a16:creationId xmlns:a16="http://schemas.microsoft.com/office/drawing/2014/main" id="{7958A9F5-49C0-EAD3-F615-A13655DBF7BE}"/>
                </a:ext>
              </a:extLst>
            </p:cNvPr>
            <p:cNvSpPr txBox="1"/>
            <p:nvPr/>
          </p:nvSpPr>
          <p:spPr>
            <a:xfrm>
              <a:off x="4790582" y="2762882"/>
              <a:ext cx="732936" cy="523220"/>
            </a:xfrm>
            <a:prstGeom prst="rect">
              <a:avLst/>
            </a:prstGeom>
            <a:noFill/>
          </p:spPr>
          <p:txBody>
            <a:bodyPr wrap="square" lIns="0">
              <a:spAutoFit/>
            </a:bodyPr>
            <a:lstStyle/>
            <a:p>
              <a:pPr algn="ctr"/>
              <a:r>
                <a:rPr lang="en-US" sz="2800" b="1" dirty="0">
                  <a:solidFill>
                    <a:schemeClr val="bg1"/>
                  </a:solidFill>
                  <a:latin typeface="Calibri" panose="020F0502020204030204" pitchFamily="34" charset="0"/>
                  <a:ea typeface="Calibri" panose="020F0502020204030204" pitchFamily="34" charset="0"/>
                  <a:cs typeface="Calibri" panose="020F0502020204030204" pitchFamily="34" charset="0"/>
                </a:rPr>
                <a:t>x4</a:t>
              </a:r>
            </a:p>
          </p:txBody>
        </p:sp>
      </p:grpSp>
    </p:spTree>
    <p:extLst>
      <p:ext uri="{BB962C8B-B14F-4D97-AF65-F5344CB8AC3E}">
        <p14:creationId xmlns:p14="http://schemas.microsoft.com/office/powerpoint/2010/main" val="26227222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9153282-CF34-D079-2CDB-5461693A78D0}"/>
              </a:ext>
            </a:extLst>
          </p:cNvPr>
          <p:cNvSpPr>
            <a:spLocks noGrp="1"/>
          </p:cNvSpPr>
          <p:nvPr>
            <p:ph type="sldNum" sz="quarter" idx="12"/>
          </p:nvPr>
        </p:nvSpPr>
        <p:spPr/>
        <p:txBody>
          <a:bodyPr/>
          <a:lstStyle/>
          <a:p>
            <a:fld id="{558ED922-7EDD-473A-8362-50B58FFACA46}" type="slidenum">
              <a:rPr lang="en-US" smtClean="0"/>
              <a:pPr/>
              <a:t>6</a:t>
            </a:fld>
            <a:endParaRPr lang="en-US"/>
          </a:p>
        </p:txBody>
      </p:sp>
      <p:sp>
        <p:nvSpPr>
          <p:cNvPr id="3" name="Title 2">
            <a:extLst>
              <a:ext uri="{FF2B5EF4-FFF2-40B4-BE49-F238E27FC236}">
                <a16:creationId xmlns:a16="http://schemas.microsoft.com/office/drawing/2014/main" id="{C8E53A7C-3CDB-06C5-5468-2FDF2E10963D}"/>
              </a:ext>
            </a:extLst>
          </p:cNvPr>
          <p:cNvSpPr>
            <a:spLocks noGrp="1"/>
          </p:cNvSpPr>
          <p:nvPr>
            <p:ph type="title"/>
          </p:nvPr>
        </p:nvSpPr>
        <p:spPr/>
        <p:txBody>
          <a:bodyPr>
            <a:noAutofit/>
          </a:bodyPr>
          <a:lstStyle/>
          <a:p>
            <a:r>
              <a:rPr lang="en-US" dirty="0"/>
              <a:t>Despite their market dominance, most of these brands are not demonstrating true effectiveness. Notably, Brand X stands out, demonstrating superior performance in leveraging order and outlet volumes</a:t>
            </a:r>
          </a:p>
        </p:txBody>
      </p:sp>
      <p:sp>
        <p:nvSpPr>
          <p:cNvPr id="9" name="TextBox 8">
            <a:extLst>
              <a:ext uri="{FF2B5EF4-FFF2-40B4-BE49-F238E27FC236}">
                <a16:creationId xmlns:a16="http://schemas.microsoft.com/office/drawing/2014/main" id="{8E069C9F-C345-1E32-FBF9-B4FACFDDD7AA}"/>
              </a:ext>
            </a:extLst>
          </p:cNvPr>
          <p:cNvSpPr txBox="1"/>
          <p:nvPr/>
        </p:nvSpPr>
        <p:spPr>
          <a:xfrm>
            <a:off x="489857" y="1533336"/>
            <a:ext cx="3584302"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AOV, </a:t>
            </a:r>
            <a:r>
              <a:rPr lang="en-US" sz="1600">
                <a:latin typeface="Calibri" panose="020F0502020204030204" pitchFamily="34" charset="0"/>
                <a:ea typeface="Calibri" panose="020F0502020204030204" pitchFamily="34" charset="0"/>
                <a:cs typeface="Calibri" panose="020F0502020204030204" pitchFamily="34" charset="0"/>
              </a:rPr>
              <a:t>USD</a:t>
            </a:r>
          </a:p>
        </p:txBody>
      </p:sp>
      <p:sp>
        <p:nvSpPr>
          <p:cNvPr id="11" name="TextBox 10">
            <a:extLst>
              <a:ext uri="{FF2B5EF4-FFF2-40B4-BE49-F238E27FC236}">
                <a16:creationId xmlns:a16="http://schemas.microsoft.com/office/drawing/2014/main" id="{48498B0B-D596-4C1B-DD6D-154F54D1543B}"/>
              </a:ext>
            </a:extLst>
          </p:cNvPr>
          <p:cNvSpPr txBox="1"/>
          <p:nvPr/>
        </p:nvSpPr>
        <p:spPr>
          <a:xfrm>
            <a:off x="5204179" y="1533336"/>
            <a:ext cx="3584302"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GMV per outlet, </a:t>
            </a:r>
            <a:r>
              <a:rPr lang="en-US" sz="1600">
                <a:latin typeface="Calibri" panose="020F0502020204030204" pitchFamily="34" charset="0"/>
                <a:ea typeface="Calibri" panose="020F0502020204030204" pitchFamily="34" charset="0"/>
                <a:cs typeface="Calibri" panose="020F0502020204030204" pitchFamily="34" charset="0"/>
              </a:rPr>
              <a:t>thousands USD</a:t>
            </a:r>
          </a:p>
        </p:txBody>
      </p:sp>
      <p:graphicFrame>
        <p:nvGraphicFramePr>
          <p:cNvPr id="13" name="Chart 12">
            <a:extLst>
              <a:ext uri="{FF2B5EF4-FFF2-40B4-BE49-F238E27FC236}">
                <a16:creationId xmlns:a16="http://schemas.microsoft.com/office/drawing/2014/main" id="{FFC35833-AF40-356F-210F-C2455F5C6E80}"/>
              </a:ext>
            </a:extLst>
          </p:cNvPr>
          <p:cNvGraphicFramePr/>
          <p:nvPr>
            <p:extLst>
              <p:ext uri="{D42A27DB-BD31-4B8C-83A1-F6EECF244321}">
                <p14:modId xmlns:p14="http://schemas.microsoft.com/office/powerpoint/2010/main" val="2969837105"/>
              </p:ext>
            </p:extLst>
          </p:nvPr>
        </p:nvGraphicFramePr>
        <p:xfrm>
          <a:off x="489379" y="1952493"/>
          <a:ext cx="4179899" cy="31737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0" name="Table 19">
            <a:extLst>
              <a:ext uri="{FF2B5EF4-FFF2-40B4-BE49-F238E27FC236}">
                <a16:creationId xmlns:a16="http://schemas.microsoft.com/office/drawing/2014/main" id="{D6644E40-9F61-70A7-C123-CC40D98DB12A}"/>
              </a:ext>
            </a:extLst>
          </p:cNvPr>
          <p:cNvGraphicFramePr>
            <a:graphicFrameLocks noGrp="1"/>
          </p:cNvGraphicFramePr>
          <p:nvPr>
            <p:extLst>
              <p:ext uri="{D42A27DB-BD31-4B8C-83A1-F6EECF244321}">
                <p14:modId xmlns:p14="http://schemas.microsoft.com/office/powerpoint/2010/main" val="1023863351"/>
              </p:ext>
            </p:extLst>
          </p:nvPr>
        </p:nvGraphicFramePr>
        <p:xfrm>
          <a:off x="11273643" y="2505652"/>
          <a:ext cx="428978" cy="1875782"/>
        </p:xfrm>
        <a:graphic>
          <a:graphicData uri="http://schemas.openxmlformats.org/drawingml/2006/table">
            <a:tbl>
              <a:tblPr firstRow="1" bandRow="1">
                <a:tableStyleId>{5C22544A-7EE6-4342-B048-85BDC9FD1C3A}</a:tableStyleId>
              </a:tblPr>
              <a:tblGrid>
                <a:gridCol w="428978">
                  <a:extLst>
                    <a:ext uri="{9D8B030D-6E8A-4147-A177-3AD203B41FA5}">
                      <a16:colId xmlns:a16="http://schemas.microsoft.com/office/drawing/2014/main" val="2834514914"/>
                    </a:ext>
                  </a:extLst>
                </a:gridCol>
              </a:tblGrid>
              <a:tr h="1388102">
                <a:tc>
                  <a:txBody>
                    <a:bodyPr/>
                    <a:lstStyle/>
                    <a:p>
                      <a:r>
                        <a:rPr lang="en-US" sz="1600" b="1">
                          <a:solidFill>
                            <a:srgbClr val="00B14F"/>
                          </a:solidFill>
                        </a:rPr>
                        <a:t>X</a:t>
                      </a:r>
                    </a:p>
                  </a:txBody>
                  <a:tcPr marL="0" marR="0" marT="0" marB="0">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59966790"/>
                  </a:ext>
                </a:extLst>
              </a:tr>
              <a:tr h="444784">
                <a:tc>
                  <a:txBody>
                    <a:bodyPr/>
                    <a:lstStyle/>
                    <a:p>
                      <a:r>
                        <a:rPr lang="en-US" sz="1600" b="1" dirty="0">
                          <a:solidFill>
                            <a:srgbClr val="00B14F"/>
                          </a:solidFill>
                        </a:rPr>
                        <a:t>E,D,F</a:t>
                      </a: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819540267"/>
                  </a:ext>
                </a:extLst>
              </a:tr>
            </a:tbl>
          </a:graphicData>
        </a:graphic>
      </p:graphicFrame>
      <p:grpSp>
        <p:nvGrpSpPr>
          <p:cNvPr id="29" name="Group 28">
            <a:extLst>
              <a:ext uri="{FF2B5EF4-FFF2-40B4-BE49-F238E27FC236}">
                <a16:creationId xmlns:a16="http://schemas.microsoft.com/office/drawing/2014/main" id="{281046D5-16F5-F662-04F7-54556C630024}"/>
              </a:ext>
            </a:extLst>
          </p:cNvPr>
          <p:cNvGrpSpPr/>
          <p:nvPr/>
        </p:nvGrpSpPr>
        <p:grpSpPr>
          <a:xfrm>
            <a:off x="5204180" y="1952493"/>
            <a:ext cx="5953446" cy="3173765"/>
            <a:chOff x="5204180" y="1952493"/>
            <a:chExt cx="5953446" cy="3173765"/>
          </a:xfrm>
        </p:grpSpPr>
        <p:graphicFrame>
          <p:nvGraphicFramePr>
            <p:cNvPr id="19" name="Chart 18">
              <a:extLst>
                <a:ext uri="{FF2B5EF4-FFF2-40B4-BE49-F238E27FC236}">
                  <a16:creationId xmlns:a16="http://schemas.microsoft.com/office/drawing/2014/main" id="{0DC8EF0D-2CD5-BFDB-9B1C-6EDD0809DBFB}"/>
                </a:ext>
              </a:extLst>
            </p:cNvPr>
            <p:cNvGraphicFramePr/>
            <p:nvPr>
              <p:extLst>
                <p:ext uri="{D42A27DB-BD31-4B8C-83A1-F6EECF244321}">
                  <p14:modId xmlns:p14="http://schemas.microsoft.com/office/powerpoint/2010/main" val="529731034"/>
                </p:ext>
              </p:extLst>
            </p:nvPr>
          </p:nvGraphicFramePr>
          <p:xfrm>
            <a:off x="5204180" y="1952493"/>
            <a:ext cx="5953446" cy="3173765"/>
          </p:xfrm>
          <a:graphic>
            <a:graphicData uri="http://schemas.openxmlformats.org/drawingml/2006/chart">
              <c:chart xmlns:c="http://schemas.openxmlformats.org/drawingml/2006/chart" xmlns:r="http://schemas.openxmlformats.org/officeDocument/2006/relationships" r:id="rId3"/>
            </a:graphicData>
          </a:graphic>
        </p:graphicFrame>
        <p:cxnSp>
          <p:nvCxnSpPr>
            <p:cNvPr id="22" name="Straight Connector 21">
              <a:extLst>
                <a:ext uri="{FF2B5EF4-FFF2-40B4-BE49-F238E27FC236}">
                  <a16:creationId xmlns:a16="http://schemas.microsoft.com/office/drawing/2014/main" id="{94765157-29C8-5414-ABBA-2CFF5710166B}"/>
                </a:ext>
              </a:extLst>
            </p:cNvPr>
            <p:cNvCxnSpPr>
              <a:cxnSpLocks/>
            </p:cNvCxnSpPr>
            <p:nvPr/>
          </p:nvCxnSpPr>
          <p:spPr>
            <a:xfrm>
              <a:off x="8416046" y="2104674"/>
              <a:ext cx="0" cy="2377440"/>
            </a:xfrm>
            <a:prstGeom prst="line">
              <a:avLst/>
            </a:prstGeom>
            <a:ln w="12700">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grpSp>
      <p:sp>
        <p:nvSpPr>
          <p:cNvPr id="26" name="TextBox 25">
            <a:extLst>
              <a:ext uri="{FF2B5EF4-FFF2-40B4-BE49-F238E27FC236}">
                <a16:creationId xmlns:a16="http://schemas.microsoft.com/office/drawing/2014/main" id="{275E44A4-6EDB-CDD8-7325-BC62EEB8BC84}"/>
              </a:ext>
            </a:extLst>
          </p:cNvPr>
          <p:cNvSpPr txBox="1"/>
          <p:nvPr/>
        </p:nvSpPr>
        <p:spPr>
          <a:xfrm>
            <a:off x="489857" y="5271156"/>
            <a:ext cx="4714322" cy="738664"/>
          </a:xfrm>
          <a:prstGeom prst="rect">
            <a:avLst/>
          </a:prstGeom>
          <a:noFill/>
        </p:spPr>
        <p:txBody>
          <a:bodyPr wrap="square" lIns="0">
            <a:spAutoFit/>
          </a:bodyPr>
          <a:lstStyle/>
          <a:p>
            <a:r>
              <a:rPr lang="en-US" sz="1400" dirty="0">
                <a:latin typeface="Calibri" panose="020F0502020204030204" pitchFamily="34" charset="0"/>
                <a:ea typeface="Calibri" panose="020F0502020204030204" pitchFamily="34" charset="0"/>
                <a:cs typeface="Calibri" panose="020F0502020204030204" pitchFamily="34" charset="0"/>
              </a:rPr>
              <a:t>Brands E, F, and D exhibit a low Gross Merchandise Volume (GMV) per order, indicating their high overall GMV is primarily driven by a large volume of transactions</a:t>
            </a:r>
          </a:p>
        </p:txBody>
      </p:sp>
      <p:sp>
        <p:nvSpPr>
          <p:cNvPr id="27" name="TextBox 26">
            <a:extLst>
              <a:ext uri="{FF2B5EF4-FFF2-40B4-BE49-F238E27FC236}">
                <a16:creationId xmlns:a16="http://schemas.microsoft.com/office/drawing/2014/main" id="{ED65808E-5433-FC10-DB30-562958198FBE}"/>
              </a:ext>
            </a:extLst>
          </p:cNvPr>
          <p:cNvSpPr txBox="1"/>
          <p:nvPr/>
        </p:nvSpPr>
        <p:spPr>
          <a:xfrm>
            <a:off x="5400818" y="5271156"/>
            <a:ext cx="6301325" cy="584775"/>
          </a:xfrm>
          <a:prstGeom prst="rect">
            <a:avLst/>
          </a:prstGeom>
          <a:noFill/>
        </p:spPr>
        <p:txBody>
          <a:bodyPr wrap="square" lIns="0">
            <a:spAutoFit/>
          </a:bodyPr>
          <a:lstStyle/>
          <a:p>
            <a:r>
              <a:rPr lang="en-US" sz="1600" dirty="0">
                <a:latin typeface="Calibri" panose="020F0502020204030204" pitchFamily="34" charset="0"/>
                <a:ea typeface="Calibri" panose="020F0502020204030204" pitchFamily="34" charset="0"/>
                <a:cs typeface="Calibri" panose="020F0502020204030204" pitchFamily="34" charset="0"/>
              </a:rPr>
              <a:t>Brand X leads the segment in outlet-level GMV generation, maintaining a consistently high and stable performance in this regard</a:t>
            </a:r>
          </a:p>
        </p:txBody>
      </p:sp>
    </p:spTree>
    <p:extLst>
      <p:ext uri="{BB962C8B-B14F-4D97-AF65-F5344CB8AC3E}">
        <p14:creationId xmlns:p14="http://schemas.microsoft.com/office/powerpoint/2010/main" val="1924022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64CB04B-F589-C2C6-A162-78C058AE1970}"/>
              </a:ext>
            </a:extLst>
          </p:cNvPr>
          <p:cNvSpPr>
            <a:spLocks noGrp="1"/>
          </p:cNvSpPr>
          <p:nvPr>
            <p:ph type="sldNum" sz="quarter" idx="12"/>
          </p:nvPr>
        </p:nvSpPr>
        <p:spPr/>
        <p:txBody>
          <a:bodyPr/>
          <a:lstStyle/>
          <a:p>
            <a:fld id="{558ED922-7EDD-473A-8362-50B58FFACA46}" type="slidenum">
              <a:rPr lang="en-US" smtClean="0"/>
              <a:pPr/>
              <a:t>7</a:t>
            </a:fld>
            <a:endParaRPr lang="en-US"/>
          </a:p>
        </p:txBody>
      </p:sp>
      <p:sp>
        <p:nvSpPr>
          <p:cNvPr id="3" name="Title 2">
            <a:extLst>
              <a:ext uri="{FF2B5EF4-FFF2-40B4-BE49-F238E27FC236}">
                <a16:creationId xmlns:a16="http://schemas.microsoft.com/office/drawing/2014/main" id="{161BD016-0F67-6B2F-C6E3-1B85ECDC7BD4}"/>
              </a:ext>
            </a:extLst>
          </p:cNvPr>
          <p:cNvSpPr>
            <a:spLocks noGrp="1"/>
          </p:cNvSpPr>
          <p:nvPr>
            <p:ph type="title"/>
          </p:nvPr>
        </p:nvSpPr>
        <p:spPr/>
        <p:txBody>
          <a:bodyPr>
            <a:noAutofit/>
          </a:bodyPr>
          <a:lstStyle/>
          <a:p>
            <a:r>
              <a:rPr lang="en-US" dirty="0"/>
              <a:t>Though GMV saw an increase throughout the year, after accounting for seasonal variations, Fast Food demand experienced positive growth in the first six months, then notably contracted in the subsequent half.</a:t>
            </a:r>
          </a:p>
        </p:txBody>
      </p:sp>
      <p:sp>
        <p:nvSpPr>
          <p:cNvPr id="21" name="TextBox 20">
            <a:extLst>
              <a:ext uri="{FF2B5EF4-FFF2-40B4-BE49-F238E27FC236}">
                <a16:creationId xmlns:a16="http://schemas.microsoft.com/office/drawing/2014/main" id="{CF815253-BB42-13A9-DBD1-E30ECCA20195}"/>
              </a:ext>
            </a:extLst>
          </p:cNvPr>
          <p:cNvSpPr txBox="1"/>
          <p:nvPr/>
        </p:nvSpPr>
        <p:spPr>
          <a:xfrm>
            <a:off x="547641" y="1530233"/>
            <a:ext cx="2805160"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GMV growth, </a:t>
            </a:r>
            <a:r>
              <a:rPr lang="en-US" sz="1600">
                <a:latin typeface="Calibri" panose="020F0502020204030204" pitchFamily="34" charset="0"/>
                <a:ea typeface="Calibri" panose="020F0502020204030204" pitchFamily="34" charset="0"/>
                <a:cs typeface="Calibri" panose="020F0502020204030204" pitchFamily="34" charset="0"/>
              </a:rPr>
              <a:t>mil USD</a:t>
            </a:r>
          </a:p>
        </p:txBody>
      </p:sp>
      <p:sp>
        <p:nvSpPr>
          <p:cNvPr id="11" name="TextBox 10">
            <a:extLst>
              <a:ext uri="{FF2B5EF4-FFF2-40B4-BE49-F238E27FC236}">
                <a16:creationId xmlns:a16="http://schemas.microsoft.com/office/drawing/2014/main" id="{451238C7-9A44-C86A-D8A5-56FB30B3DA1F}"/>
              </a:ext>
            </a:extLst>
          </p:cNvPr>
          <p:cNvSpPr txBox="1"/>
          <p:nvPr/>
        </p:nvSpPr>
        <p:spPr>
          <a:xfrm>
            <a:off x="6241486" y="1530233"/>
            <a:ext cx="2679671"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Number of Orders, </a:t>
            </a:r>
            <a:r>
              <a:rPr lang="en-US" sz="1600">
                <a:latin typeface="Calibri" panose="020F0502020204030204" pitchFamily="34" charset="0"/>
                <a:ea typeface="Calibri" panose="020F0502020204030204" pitchFamily="34" charset="0"/>
                <a:cs typeface="Calibri" panose="020F0502020204030204" pitchFamily="34" charset="0"/>
              </a:rPr>
              <a:t>thousands</a:t>
            </a:r>
          </a:p>
        </p:txBody>
      </p:sp>
      <p:sp>
        <p:nvSpPr>
          <p:cNvPr id="13" name="TextBox 12">
            <a:extLst>
              <a:ext uri="{FF2B5EF4-FFF2-40B4-BE49-F238E27FC236}">
                <a16:creationId xmlns:a16="http://schemas.microsoft.com/office/drawing/2014/main" id="{C27C5CA8-ED93-215D-1E73-6E560DB5C9FB}"/>
              </a:ext>
            </a:extLst>
          </p:cNvPr>
          <p:cNvSpPr txBox="1"/>
          <p:nvPr/>
        </p:nvSpPr>
        <p:spPr>
          <a:xfrm>
            <a:off x="489857" y="5271156"/>
            <a:ext cx="11212286" cy="584775"/>
          </a:xfrm>
          <a:prstGeom prst="rect">
            <a:avLst/>
          </a:prstGeom>
          <a:noFill/>
        </p:spPr>
        <p:txBody>
          <a:bodyPr wrap="square" lIns="0">
            <a:spAutoFit/>
          </a:bodyPr>
          <a:lstStyle/>
          <a:p>
            <a:r>
              <a:rPr lang="en-US" sz="1600" dirty="0">
                <a:latin typeface="Calibri" panose="020F0502020204030204" pitchFamily="34" charset="0"/>
                <a:ea typeface="Calibri" panose="020F0502020204030204" pitchFamily="34" charset="0"/>
                <a:cs typeface="Calibri" panose="020F0502020204030204" pitchFamily="34" charset="0"/>
              </a:rPr>
              <a:t>Compared to 2023, GMV and the number of orders showed a flat or slightly decreasing trend during the latter half of the year. While this could suggest a seasonal effect (warranting further investigation), the significance of this decline warrants consideration</a:t>
            </a:r>
          </a:p>
        </p:txBody>
      </p:sp>
      <p:grpSp>
        <p:nvGrpSpPr>
          <p:cNvPr id="14" name="Group 13">
            <a:extLst>
              <a:ext uri="{FF2B5EF4-FFF2-40B4-BE49-F238E27FC236}">
                <a16:creationId xmlns:a16="http://schemas.microsoft.com/office/drawing/2014/main" id="{E9745667-01E7-3459-AD50-89C4E3959285}"/>
              </a:ext>
            </a:extLst>
          </p:cNvPr>
          <p:cNvGrpSpPr/>
          <p:nvPr/>
        </p:nvGrpSpPr>
        <p:grpSpPr>
          <a:xfrm>
            <a:off x="489858" y="1980301"/>
            <a:ext cx="5460658" cy="3266166"/>
            <a:chOff x="489858" y="2126218"/>
            <a:chExt cx="5460658" cy="3266166"/>
          </a:xfrm>
        </p:grpSpPr>
        <p:grpSp>
          <p:nvGrpSpPr>
            <p:cNvPr id="9" name="Group 8">
              <a:extLst>
                <a:ext uri="{FF2B5EF4-FFF2-40B4-BE49-F238E27FC236}">
                  <a16:creationId xmlns:a16="http://schemas.microsoft.com/office/drawing/2014/main" id="{0B586759-A25C-E6CB-BC95-5BD1EB89E531}"/>
                </a:ext>
              </a:extLst>
            </p:cNvPr>
            <p:cNvGrpSpPr/>
            <p:nvPr/>
          </p:nvGrpSpPr>
          <p:grpSpPr>
            <a:xfrm>
              <a:off x="489858" y="2126218"/>
              <a:ext cx="5460658" cy="3266166"/>
              <a:chOff x="489858" y="2126218"/>
              <a:chExt cx="5460658" cy="3266166"/>
            </a:xfrm>
          </p:grpSpPr>
          <p:graphicFrame>
            <p:nvGraphicFramePr>
              <p:cNvPr id="20" name="Chart 19">
                <a:extLst>
                  <a:ext uri="{FF2B5EF4-FFF2-40B4-BE49-F238E27FC236}">
                    <a16:creationId xmlns:a16="http://schemas.microsoft.com/office/drawing/2014/main" id="{1CEDE857-8CF2-72D0-BA25-AB9DCD49B63C}"/>
                  </a:ext>
                </a:extLst>
              </p:cNvPr>
              <p:cNvGraphicFramePr/>
              <p:nvPr>
                <p:extLst>
                  <p:ext uri="{D42A27DB-BD31-4B8C-83A1-F6EECF244321}">
                    <p14:modId xmlns:p14="http://schemas.microsoft.com/office/powerpoint/2010/main" val="4232524716"/>
                  </p:ext>
                </p:extLst>
              </p:nvPr>
            </p:nvGraphicFramePr>
            <p:xfrm>
              <a:off x="489858" y="2126218"/>
              <a:ext cx="5460658" cy="3266166"/>
            </p:xfrm>
            <a:graphic>
              <a:graphicData uri="http://schemas.openxmlformats.org/drawingml/2006/chart">
                <c:chart xmlns:c="http://schemas.openxmlformats.org/drawingml/2006/chart" xmlns:r="http://schemas.openxmlformats.org/officeDocument/2006/relationships" r:id="rId2"/>
              </a:graphicData>
            </a:graphic>
          </p:graphicFrame>
          <p:cxnSp>
            <p:nvCxnSpPr>
              <p:cNvPr id="15" name="Straight Arrow Connector 14">
                <a:extLst>
                  <a:ext uri="{FF2B5EF4-FFF2-40B4-BE49-F238E27FC236}">
                    <a16:creationId xmlns:a16="http://schemas.microsoft.com/office/drawing/2014/main" id="{EB7D7467-D0B0-FF25-3288-A0DCF1A4C40D}"/>
                  </a:ext>
                </a:extLst>
              </p:cNvPr>
              <p:cNvCxnSpPr>
                <a:cxnSpLocks/>
              </p:cNvCxnSpPr>
              <p:nvPr/>
            </p:nvCxnSpPr>
            <p:spPr>
              <a:xfrm>
                <a:off x="2082800" y="2722880"/>
                <a:ext cx="1137387" cy="0"/>
              </a:xfrm>
              <a:prstGeom prst="straightConnector1">
                <a:avLst/>
              </a:prstGeom>
              <a:ln>
                <a:solidFill>
                  <a:schemeClr val="bg1">
                    <a:lumMod val="65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2AEB0304-3F52-43BD-DC76-67093D5EBBD0}"/>
                  </a:ext>
                </a:extLst>
              </p:cNvPr>
              <p:cNvCxnSpPr>
                <a:cxnSpLocks/>
              </p:cNvCxnSpPr>
              <p:nvPr/>
            </p:nvCxnSpPr>
            <p:spPr>
              <a:xfrm>
                <a:off x="4490720" y="2397760"/>
                <a:ext cx="1137387" cy="0"/>
              </a:xfrm>
              <a:prstGeom prst="straightConnector1">
                <a:avLst/>
              </a:prstGeom>
              <a:ln>
                <a:solidFill>
                  <a:schemeClr val="bg1">
                    <a:lumMod val="65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grpSp>
        <p:cxnSp>
          <p:nvCxnSpPr>
            <p:cNvPr id="4" name="Straight Connector 3">
              <a:extLst>
                <a:ext uri="{FF2B5EF4-FFF2-40B4-BE49-F238E27FC236}">
                  <a16:creationId xmlns:a16="http://schemas.microsoft.com/office/drawing/2014/main" id="{AA17BDE9-69EC-2226-FD5D-22DB8EB8B526}"/>
                </a:ext>
              </a:extLst>
            </p:cNvPr>
            <p:cNvCxnSpPr>
              <a:cxnSpLocks/>
            </p:cNvCxnSpPr>
            <p:nvPr/>
          </p:nvCxnSpPr>
          <p:spPr>
            <a:xfrm>
              <a:off x="3393441" y="2286000"/>
              <a:ext cx="0" cy="2443805"/>
            </a:xfrm>
            <a:prstGeom prst="line">
              <a:avLst/>
            </a:prstGeom>
            <a:ln w="12700">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grpSp>
      <p:grpSp>
        <p:nvGrpSpPr>
          <p:cNvPr id="12" name="Group 11">
            <a:extLst>
              <a:ext uri="{FF2B5EF4-FFF2-40B4-BE49-F238E27FC236}">
                <a16:creationId xmlns:a16="http://schemas.microsoft.com/office/drawing/2014/main" id="{29AE3242-27A2-8784-78D1-6642B293ABE4}"/>
              </a:ext>
            </a:extLst>
          </p:cNvPr>
          <p:cNvGrpSpPr/>
          <p:nvPr/>
        </p:nvGrpSpPr>
        <p:grpSpPr>
          <a:xfrm>
            <a:off x="6241486" y="2016997"/>
            <a:ext cx="5544118" cy="3266166"/>
            <a:chOff x="6241486" y="2162914"/>
            <a:chExt cx="5544118" cy="3266166"/>
          </a:xfrm>
        </p:grpSpPr>
        <p:graphicFrame>
          <p:nvGraphicFramePr>
            <p:cNvPr id="10" name="Chart 9">
              <a:extLst>
                <a:ext uri="{FF2B5EF4-FFF2-40B4-BE49-F238E27FC236}">
                  <a16:creationId xmlns:a16="http://schemas.microsoft.com/office/drawing/2014/main" id="{1D5F7B6A-3906-EC70-F2AD-434DA3574ECB}"/>
                </a:ext>
              </a:extLst>
            </p:cNvPr>
            <p:cNvGraphicFramePr/>
            <p:nvPr>
              <p:extLst>
                <p:ext uri="{D42A27DB-BD31-4B8C-83A1-F6EECF244321}">
                  <p14:modId xmlns:p14="http://schemas.microsoft.com/office/powerpoint/2010/main" val="3257806291"/>
                </p:ext>
              </p:extLst>
            </p:nvPr>
          </p:nvGraphicFramePr>
          <p:xfrm>
            <a:off x="6241486" y="2162914"/>
            <a:ext cx="5544118" cy="3266166"/>
          </p:xfrm>
          <a:graphic>
            <a:graphicData uri="http://schemas.openxmlformats.org/drawingml/2006/chart">
              <c:chart xmlns:c="http://schemas.openxmlformats.org/drawingml/2006/chart" xmlns:r="http://schemas.openxmlformats.org/officeDocument/2006/relationships" r:id="rId3"/>
            </a:graphicData>
          </a:graphic>
        </p:graphicFrame>
        <p:cxnSp>
          <p:nvCxnSpPr>
            <p:cNvPr id="18" name="Straight Arrow Connector 17">
              <a:extLst>
                <a:ext uri="{FF2B5EF4-FFF2-40B4-BE49-F238E27FC236}">
                  <a16:creationId xmlns:a16="http://schemas.microsoft.com/office/drawing/2014/main" id="{B038184B-3F3B-9B5E-F53C-88D6E973529B}"/>
                </a:ext>
              </a:extLst>
            </p:cNvPr>
            <p:cNvCxnSpPr>
              <a:cxnSpLocks/>
            </p:cNvCxnSpPr>
            <p:nvPr/>
          </p:nvCxnSpPr>
          <p:spPr>
            <a:xfrm>
              <a:off x="7965440" y="2722880"/>
              <a:ext cx="1229360" cy="0"/>
            </a:xfrm>
            <a:prstGeom prst="straightConnector1">
              <a:avLst/>
            </a:prstGeom>
            <a:ln>
              <a:solidFill>
                <a:schemeClr val="bg1">
                  <a:lumMod val="65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B2BC64B6-9D86-5043-A07A-EC2477618C50}"/>
                </a:ext>
              </a:extLst>
            </p:cNvPr>
            <p:cNvCxnSpPr>
              <a:cxnSpLocks/>
            </p:cNvCxnSpPr>
            <p:nvPr/>
          </p:nvCxnSpPr>
          <p:spPr>
            <a:xfrm>
              <a:off x="10373360" y="2397760"/>
              <a:ext cx="1137387" cy="0"/>
            </a:xfrm>
            <a:prstGeom prst="straightConnector1">
              <a:avLst/>
            </a:prstGeom>
            <a:ln>
              <a:solidFill>
                <a:schemeClr val="bg1">
                  <a:lumMod val="65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4588BA4D-6418-DA28-7A86-DA2752A469DE}"/>
                </a:ext>
              </a:extLst>
            </p:cNvPr>
            <p:cNvCxnSpPr>
              <a:cxnSpLocks/>
            </p:cNvCxnSpPr>
            <p:nvPr/>
          </p:nvCxnSpPr>
          <p:spPr>
            <a:xfrm>
              <a:off x="9235441" y="2336800"/>
              <a:ext cx="0" cy="2443805"/>
            </a:xfrm>
            <a:prstGeom prst="line">
              <a:avLst/>
            </a:prstGeom>
            <a:ln w="12700">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grpSp>
      <p:sp>
        <p:nvSpPr>
          <p:cNvPr id="23" name="Arrow: Down 22">
            <a:extLst>
              <a:ext uri="{FF2B5EF4-FFF2-40B4-BE49-F238E27FC236}">
                <a16:creationId xmlns:a16="http://schemas.microsoft.com/office/drawing/2014/main" id="{5D82E4F6-CB78-215C-F68B-814C4D98870F}"/>
              </a:ext>
            </a:extLst>
          </p:cNvPr>
          <p:cNvSpPr/>
          <p:nvPr/>
        </p:nvSpPr>
        <p:spPr>
          <a:xfrm>
            <a:off x="5196631" y="2523386"/>
            <a:ext cx="182878" cy="289556"/>
          </a:xfrm>
          <a:prstGeom prst="downArrow">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24" name="Arrow: Down 23">
            <a:extLst>
              <a:ext uri="{FF2B5EF4-FFF2-40B4-BE49-F238E27FC236}">
                <a16:creationId xmlns:a16="http://schemas.microsoft.com/office/drawing/2014/main" id="{923A6BBA-3F8D-4E05-0BAC-87905A580487}"/>
              </a:ext>
            </a:extLst>
          </p:cNvPr>
          <p:cNvSpPr/>
          <p:nvPr/>
        </p:nvSpPr>
        <p:spPr>
          <a:xfrm>
            <a:off x="10918754" y="2442132"/>
            <a:ext cx="182878" cy="289556"/>
          </a:xfrm>
          <a:prstGeom prst="downArrow">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86775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EAF0636-75A5-27E6-BD30-F69D89C0E2E5}"/>
              </a:ext>
            </a:extLst>
          </p:cNvPr>
          <p:cNvSpPr>
            <a:spLocks noGrp="1"/>
          </p:cNvSpPr>
          <p:nvPr>
            <p:ph type="sldNum" sz="quarter" idx="12"/>
          </p:nvPr>
        </p:nvSpPr>
        <p:spPr/>
        <p:txBody>
          <a:bodyPr/>
          <a:lstStyle/>
          <a:p>
            <a:fld id="{558ED922-7EDD-473A-8362-50B58FFACA46}" type="slidenum">
              <a:rPr lang="en-US" smtClean="0"/>
              <a:pPr/>
              <a:t>8</a:t>
            </a:fld>
            <a:endParaRPr lang="en-US"/>
          </a:p>
        </p:txBody>
      </p:sp>
      <p:sp>
        <p:nvSpPr>
          <p:cNvPr id="3" name="Title 2">
            <a:extLst>
              <a:ext uri="{FF2B5EF4-FFF2-40B4-BE49-F238E27FC236}">
                <a16:creationId xmlns:a16="http://schemas.microsoft.com/office/drawing/2014/main" id="{E5F1791A-FCB1-524B-A138-E7467B5D4358}"/>
              </a:ext>
            </a:extLst>
          </p:cNvPr>
          <p:cNvSpPr>
            <a:spLocks noGrp="1"/>
          </p:cNvSpPr>
          <p:nvPr>
            <p:ph type="title"/>
          </p:nvPr>
        </p:nvSpPr>
        <p:spPr/>
        <p:txBody>
          <a:bodyPr>
            <a:noAutofit/>
          </a:bodyPr>
          <a:lstStyle/>
          <a:p>
            <a:r>
              <a:rPr lang="en-US" dirty="0"/>
              <a:t>The overall decrease in GMV is primarily attributed to the performance of the four leading brands (D, E, F, X), …</a:t>
            </a:r>
          </a:p>
        </p:txBody>
      </p:sp>
      <p:sp>
        <p:nvSpPr>
          <p:cNvPr id="6" name="TextBox 5">
            <a:extLst>
              <a:ext uri="{FF2B5EF4-FFF2-40B4-BE49-F238E27FC236}">
                <a16:creationId xmlns:a16="http://schemas.microsoft.com/office/drawing/2014/main" id="{8CEF3C00-19A2-572E-D13C-18E8C4649FEF}"/>
              </a:ext>
            </a:extLst>
          </p:cNvPr>
          <p:cNvSpPr txBox="1"/>
          <p:nvPr/>
        </p:nvSpPr>
        <p:spPr>
          <a:xfrm>
            <a:off x="547640" y="1533336"/>
            <a:ext cx="3708271" cy="338554"/>
          </a:xfrm>
          <a:prstGeom prst="rect">
            <a:avLst/>
          </a:prstGeom>
          <a:noFill/>
        </p:spPr>
        <p:txBody>
          <a:bodyPr wrap="square" lIns="0">
            <a:spAutoFit/>
          </a:bodyPr>
          <a:lstStyle/>
          <a:p>
            <a:r>
              <a:rPr lang="en-US" sz="1600" b="1" dirty="0">
                <a:latin typeface="Calibri" panose="020F0502020204030204" pitchFamily="34" charset="0"/>
                <a:ea typeface="Calibri" panose="020F0502020204030204" pitchFamily="34" charset="0"/>
                <a:cs typeface="Calibri" panose="020F0502020204030204" pitchFamily="34" charset="0"/>
              </a:rPr>
              <a:t>GMV growth by brand, </a:t>
            </a:r>
            <a:r>
              <a:rPr lang="en-US" sz="1600" dirty="0">
                <a:latin typeface="Calibri" panose="020F0502020204030204" pitchFamily="34" charset="0"/>
                <a:ea typeface="Calibri" panose="020F0502020204030204" pitchFamily="34" charset="0"/>
                <a:cs typeface="Calibri" panose="020F0502020204030204" pitchFamily="34" charset="0"/>
              </a:rPr>
              <a:t>thousand USD</a:t>
            </a:r>
          </a:p>
        </p:txBody>
      </p:sp>
      <p:graphicFrame>
        <p:nvGraphicFramePr>
          <p:cNvPr id="7" name="Table 6">
            <a:extLst>
              <a:ext uri="{FF2B5EF4-FFF2-40B4-BE49-F238E27FC236}">
                <a16:creationId xmlns:a16="http://schemas.microsoft.com/office/drawing/2014/main" id="{4AA15653-7F47-60FE-503C-E78C63BABB13}"/>
              </a:ext>
            </a:extLst>
          </p:cNvPr>
          <p:cNvGraphicFramePr>
            <a:graphicFrameLocks noGrp="1"/>
          </p:cNvGraphicFramePr>
          <p:nvPr>
            <p:extLst>
              <p:ext uri="{D42A27DB-BD31-4B8C-83A1-F6EECF244321}">
                <p14:modId xmlns:p14="http://schemas.microsoft.com/office/powerpoint/2010/main" val="626368128"/>
              </p:ext>
            </p:extLst>
          </p:nvPr>
        </p:nvGraphicFramePr>
        <p:xfrm>
          <a:off x="10607041" y="2301236"/>
          <a:ext cx="428978" cy="975360"/>
        </p:xfrm>
        <a:graphic>
          <a:graphicData uri="http://schemas.openxmlformats.org/drawingml/2006/table">
            <a:tbl>
              <a:tblPr firstRow="1" bandRow="1">
                <a:tableStyleId>{5C22544A-7EE6-4342-B048-85BDC9FD1C3A}</a:tableStyleId>
              </a:tblPr>
              <a:tblGrid>
                <a:gridCol w="428978">
                  <a:extLst>
                    <a:ext uri="{9D8B030D-6E8A-4147-A177-3AD203B41FA5}">
                      <a16:colId xmlns:a16="http://schemas.microsoft.com/office/drawing/2014/main" val="2834514914"/>
                    </a:ext>
                  </a:extLst>
                </a:gridCol>
              </a:tblGrid>
              <a:tr h="225072">
                <a:tc>
                  <a:txBody>
                    <a:bodyPr/>
                    <a:lstStyle/>
                    <a:p>
                      <a:r>
                        <a:rPr lang="en-US" sz="1600" b="1">
                          <a:solidFill>
                            <a:srgbClr val="00B14F"/>
                          </a:solidFill>
                        </a:rPr>
                        <a:t>E</a:t>
                      </a:r>
                    </a:p>
                  </a:txBody>
                  <a:tcPr marL="0" marR="0" marT="0" marB="0">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59966790"/>
                  </a:ext>
                </a:extLst>
              </a:tr>
              <a:tr h="225072">
                <a:tc>
                  <a:txBody>
                    <a:bodyPr/>
                    <a:lstStyle/>
                    <a:p>
                      <a:r>
                        <a:rPr lang="en-US" sz="1600" b="1">
                          <a:solidFill>
                            <a:srgbClr val="00B14F"/>
                          </a:solidFill>
                        </a:rPr>
                        <a:t>D</a:t>
                      </a: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279150883"/>
                  </a:ext>
                </a:extLst>
              </a:tr>
              <a:tr h="225072">
                <a:tc>
                  <a:txBody>
                    <a:bodyPr/>
                    <a:lstStyle/>
                    <a:p>
                      <a:r>
                        <a:rPr lang="en-US" sz="1600" b="1">
                          <a:solidFill>
                            <a:srgbClr val="00B14F"/>
                          </a:solidFill>
                        </a:rPr>
                        <a:t>X</a:t>
                      </a: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05905580"/>
                  </a:ext>
                </a:extLst>
              </a:tr>
              <a:tr h="225072">
                <a:tc>
                  <a:txBody>
                    <a:bodyPr/>
                    <a:lstStyle/>
                    <a:p>
                      <a:r>
                        <a:rPr lang="en-US" sz="1600" b="1">
                          <a:solidFill>
                            <a:srgbClr val="00B14F"/>
                          </a:solidFill>
                        </a:rPr>
                        <a:t>F</a:t>
                      </a: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25978203"/>
                  </a:ext>
                </a:extLst>
              </a:tr>
            </a:tbl>
          </a:graphicData>
        </a:graphic>
      </p:graphicFrame>
      <p:sp>
        <p:nvSpPr>
          <p:cNvPr id="8" name="Rectangle 7">
            <a:extLst>
              <a:ext uri="{FF2B5EF4-FFF2-40B4-BE49-F238E27FC236}">
                <a16:creationId xmlns:a16="http://schemas.microsoft.com/office/drawing/2014/main" id="{9CFE0D3F-1A88-533C-3207-DE2DBDDE9AFB}"/>
              </a:ext>
            </a:extLst>
          </p:cNvPr>
          <p:cNvSpPr/>
          <p:nvPr/>
        </p:nvSpPr>
        <p:spPr>
          <a:xfrm>
            <a:off x="489857" y="5448923"/>
            <a:ext cx="11154502" cy="69901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rtlCol="0" anchor="t" anchorCtr="0"/>
          <a:lstStyle/>
          <a:p>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grpSp>
        <p:nvGrpSpPr>
          <p:cNvPr id="16" name="Group 15">
            <a:extLst>
              <a:ext uri="{FF2B5EF4-FFF2-40B4-BE49-F238E27FC236}">
                <a16:creationId xmlns:a16="http://schemas.microsoft.com/office/drawing/2014/main" id="{AF54CCBB-7B10-F06F-295D-C7F0B78DD77D}"/>
              </a:ext>
            </a:extLst>
          </p:cNvPr>
          <p:cNvGrpSpPr/>
          <p:nvPr/>
        </p:nvGrpSpPr>
        <p:grpSpPr>
          <a:xfrm>
            <a:off x="1310641" y="1892301"/>
            <a:ext cx="9296400" cy="3477367"/>
            <a:chOff x="1310641" y="1892301"/>
            <a:chExt cx="9296400" cy="3756660"/>
          </a:xfrm>
        </p:grpSpPr>
        <p:graphicFrame>
          <p:nvGraphicFramePr>
            <p:cNvPr id="5" name="Chart 4">
              <a:extLst>
                <a:ext uri="{FF2B5EF4-FFF2-40B4-BE49-F238E27FC236}">
                  <a16:creationId xmlns:a16="http://schemas.microsoft.com/office/drawing/2014/main" id="{8861E981-1576-790D-A305-2FFF21FC2144}"/>
                </a:ext>
              </a:extLst>
            </p:cNvPr>
            <p:cNvGraphicFramePr/>
            <p:nvPr>
              <p:extLst>
                <p:ext uri="{D42A27DB-BD31-4B8C-83A1-F6EECF244321}">
                  <p14:modId xmlns:p14="http://schemas.microsoft.com/office/powerpoint/2010/main" val="1734230538"/>
                </p:ext>
              </p:extLst>
            </p:nvPr>
          </p:nvGraphicFramePr>
          <p:xfrm>
            <a:off x="1310641" y="1892301"/>
            <a:ext cx="9296400" cy="3756660"/>
          </p:xfrm>
          <a:graphic>
            <a:graphicData uri="http://schemas.openxmlformats.org/drawingml/2006/chart">
              <c:chart xmlns:c="http://schemas.openxmlformats.org/drawingml/2006/chart" xmlns:r="http://schemas.openxmlformats.org/officeDocument/2006/relationships" r:id="rId2"/>
            </a:graphicData>
          </a:graphic>
        </p:graphicFrame>
        <p:cxnSp>
          <p:nvCxnSpPr>
            <p:cNvPr id="4" name="Straight Connector 3">
              <a:extLst>
                <a:ext uri="{FF2B5EF4-FFF2-40B4-BE49-F238E27FC236}">
                  <a16:creationId xmlns:a16="http://schemas.microsoft.com/office/drawing/2014/main" id="{B5212A14-DB16-3266-5890-91D4B5D1F114}"/>
                </a:ext>
              </a:extLst>
            </p:cNvPr>
            <p:cNvCxnSpPr>
              <a:cxnSpLocks/>
            </p:cNvCxnSpPr>
            <p:nvPr/>
          </p:nvCxnSpPr>
          <p:spPr>
            <a:xfrm>
              <a:off x="6343192" y="2042160"/>
              <a:ext cx="0" cy="3186443"/>
            </a:xfrm>
            <a:prstGeom prst="line">
              <a:avLst/>
            </a:prstGeom>
            <a:ln w="12700">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grpSp>
      <p:sp>
        <p:nvSpPr>
          <p:cNvPr id="13" name="Arrow: Down 12">
            <a:extLst>
              <a:ext uri="{FF2B5EF4-FFF2-40B4-BE49-F238E27FC236}">
                <a16:creationId xmlns:a16="http://schemas.microsoft.com/office/drawing/2014/main" id="{D2582880-E2F8-7881-A73E-9A9B6C70D5A7}"/>
              </a:ext>
            </a:extLst>
          </p:cNvPr>
          <p:cNvSpPr/>
          <p:nvPr/>
        </p:nvSpPr>
        <p:spPr>
          <a:xfrm>
            <a:off x="9509759" y="2388870"/>
            <a:ext cx="182878" cy="400046"/>
          </a:xfrm>
          <a:prstGeom prst="downArrow">
            <a:avLst/>
          </a:prstGeom>
          <a:no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00D2272C-09A6-B2F3-AE90-1A769879A778}"/>
              </a:ext>
            </a:extLst>
          </p:cNvPr>
          <p:cNvSpPr txBox="1"/>
          <p:nvPr/>
        </p:nvSpPr>
        <p:spPr>
          <a:xfrm>
            <a:off x="489857" y="5448582"/>
            <a:ext cx="11212286" cy="338554"/>
          </a:xfrm>
          <a:prstGeom prst="rect">
            <a:avLst/>
          </a:prstGeom>
          <a:noFill/>
        </p:spPr>
        <p:txBody>
          <a:bodyPr wrap="square" lIns="0">
            <a:spAutoFit/>
          </a:bodyPr>
          <a:lstStyle/>
          <a:p>
            <a:r>
              <a:rPr lang="en-US" sz="1600" dirty="0">
                <a:latin typeface="Calibri" panose="020F0502020204030204" pitchFamily="34" charset="0"/>
                <a:ea typeface="Calibri" panose="020F0502020204030204" pitchFamily="34" charset="0"/>
                <a:cs typeface="Calibri" panose="020F0502020204030204" pitchFamily="34" charset="0"/>
              </a:rPr>
              <a:t>The decreasing GMV trend of the four leading brands directly aligns with the overall decline in GMV</a:t>
            </a:r>
          </a:p>
        </p:txBody>
      </p:sp>
    </p:spTree>
    <p:extLst>
      <p:ext uri="{BB962C8B-B14F-4D97-AF65-F5344CB8AC3E}">
        <p14:creationId xmlns:p14="http://schemas.microsoft.com/office/powerpoint/2010/main" val="2223517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5FAC0EA-92BB-20A9-B2C6-8085B62805D2}"/>
              </a:ext>
            </a:extLst>
          </p:cNvPr>
          <p:cNvSpPr>
            <a:spLocks noGrp="1"/>
          </p:cNvSpPr>
          <p:nvPr>
            <p:ph type="sldNum" sz="quarter" idx="12"/>
          </p:nvPr>
        </p:nvSpPr>
        <p:spPr/>
        <p:txBody>
          <a:bodyPr/>
          <a:lstStyle/>
          <a:p>
            <a:fld id="{558ED922-7EDD-473A-8362-50B58FFACA46}" type="slidenum">
              <a:rPr lang="en-US" smtClean="0"/>
              <a:pPr/>
              <a:t>9</a:t>
            </a:fld>
            <a:endParaRPr lang="en-US"/>
          </a:p>
        </p:txBody>
      </p:sp>
      <p:sp>
        <p:nvSpPr>
          <p:cNvPr id="3" name="Title 2">
            <a:extLst>
              <a:ext uri="{FF2B5EF4-FFF2-40B4-BE49-F238E27FC236}">
                <a16:creationId xmlns:a16="http://schemas.microsoft.com/office/drawing/2014/main" id="{2FBD4ACA-32F1-746D-8566-1F141393F2B4}"/>
              </a:ext>
            </a:extLst>
          </p:cNvPr>
          <p:cNvSpPr>
            <a:spLocks noGrp="1"/>
          </p:cNvSpPr>
          <p:nvPr>
            <p:ph type="title"/>
          </p:nvPr>
        </p:nvSpPr>
        <p:spPr/>
        <p:txBody>
          <a:bodyPr>
            <a:normAutofit/>
          </a:bodyPr>
          <a:lstStyle/>
          <a:p>
            <a:r>
              <a:rPr lang="en-US" dirty="0"/>
              <a:t>rather than operational issues or shifts in customer behaviors</a:t>
            </a:r>
          </a:p>
        </p:txBody>
      </p:sp>
      <p:sp>
        <p:nvSpPr>
          <p:cNvPr id="7" name="Rectangle 6">
            <a:extLst>
              <a:ext uri="{FF2B5EF4-FFF2-40B4-BE49-F238E27FC236}">
                <a16:creationId xmlns:a16="http://schemas.microsoft.com/office/drawing/2014/main" id="{B7EEB69D-F31D-21FD-B097-D9D544D2E6E8}"/>
              </a:ext>
            </a:extLst>
          </p:cNvPr>
          <p:cNvSpPr/>
          <p:nvPr/>
        </p:nvSpPr>
        <p:spPr>
          <a:xfrm>
            <a:off x="489857" y="5498216"/>
            <a:ext cx="5451567" cy="69901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rtlCol="0" anchor="t" anchorCtr="0"/>
          <a:lstStyle/>
          <a:p>
            <a:r>
              <a:rPr lang="en-US" sz="1400" dirty="0">
                <a:solidFill>
                  <a:schemeClr val="tx1"/>
                </a:solidFill>
              </a:rPr>
              <a:t>Order fulfillment has remained stable over time, indicating that the order cancellation rate is consistently maintained at its natural level</a:t>
            </a:r>
            <a:endParaRPr lang="en-US" sz="14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1ACCE170-6621-CF3B-2EA6-28697FD471FE}"/>
              </a:ext>
            </a:extLst>
          </p:cNvPr>
          <p:cNvSpPr txBox="1"/>
          <p:nvPr/>
        </p:nvSpPr>
        <p:spPr>
          <a:xfrm>
            <a:off x="489857" y="1533336"/>
            <a:ext cx="3218542"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Order fulfillment,</a:t>
            </a:r>
            <a:r>
              <a:rPr lang="en-US" sz="1600">
                <a:latin typeface="Calibri" panose="020F0502020204030204" pitchFamily="34" charset="0"/>
                <a:ea typeface="Calibri" panose="020F0502020204030204" pitchFamily="34" charset="0"/>
                <a:cs typeface="Calibri" panose="020F0502020204030204" pitchFamily="34" charset="0"/>
              </a:rPr>
              <a:t> %</a:t>
            </a:r>
          </a:p>
        </p:txBody>
      </p:sp>
      <p:sp>
        <p:nvSpPr>
          <p:cNvPr id="12" name="Rectangle 11">
            <a:extLst>
              <a:ext uri="{FF2B5EF4-FFF2-40B4-BE49-F238E27FC236}">
                <a16:creationId xmlns:a16="http://schemas.microsoft.com/office/drawing/2014/main" id="{C4E9248C-8B12-DDCF-BCE4-6CADE229ED29}"/>
              </a:ext>
            </a:extLst>
          </p:cNvPr>
          <p:cNvSpPr/>
          <p:nvPr/>
        </p:nvSpPr>
        <p:spPr>
          <a:xfrm>
            <a:off x="6250577" y="5498216"/>
            <a:ext cx="5451566" cy="69901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rtlCol="0" anchor="t" anchorCtr="0"/>
          <a:lstStyle/>
          <a:p>
            <a:r>
              <a:rPr lang="en-US" sz="1400" dirty="0">
                <a:solidFill>
                  <a:schemeClr val="tx1"/>
                </a:solidFill>
                <a:latin typeface="Calibri" panose="020F0502020204030204" pitchFamily="34" charset="0"/>
                <a:ea typeface="Calibri" panose="020F0502020204030204" pitchFamily="34" charset="0"/>
                <a:cs typeface="Calibri" panose="020F0502020204030204" pitchFamily="34" charset="0"/>
              </a:rPr>
              <a:t>Stable Average Order Value (AOV) over time suggests it is not significantly impacted by external factors, indicating  consistent purchasing behavior </a:t>
            </a:r>
          </a:p>
        </p:txBody>
      </p:sp>
      <p:grpSp>
        <p:nvGrpSpPr>
          <p:cNvPr id="16" name="Group 15">
            <a:extLst>
              <a:ext uri="{FF2B5EF4-FFF2-40B4-BE49-F238E27FC236}">
                <a16:creationId xmlns:a16="http://schemas.microsoft.com/office/drawing/2014/main" id="{2E7788A6-B59A-DD0B-2909-17CDC44BCA8F}"/>
              </a:ext>
            </a:extLst>
          </p:cNvPr>
          <p:cNvGrpSpPr/>
          <p:nvPr/>
        </p:nvGrpSpPr>
        <p:grpSpPr>
          <a:xfrm>
            <a:off x="6250577" y="2433045"/>
            <a:ext cx="5568529" cy="3065171"/>
            <a:chOff x="6250577" y="2040994"/>
            <a:chExt cx="5545183" cy="3266166"/>
          </a:xfrm>
        </p:grpSpPr>
        <p:graphicFrame>
          <p:nvGraphicFramePr>
            <p:cNvPr id="10" name="Chart 9">
              <a:extLst>
                <a:ext uri="{FF2B5EF4-FFF2-40B4-BE49-F238E27FC236}">
                  <a16:creationId xmlns:a16="http://schemas.microsoft.com/office/drawing/2014/main" id="{54196452-3505-9528-4712-2F607FD4713C}"/>
                </a:ext>
              </a:extLst>
            </p:cNvPr>
            <p:cNvGraphicFramePr/>
            <p:nvPr>
              <p:extLst>
                <p:ext uri="{D42A27DB-BD31-4B8C-83A1-F6EECF244321}">
                  <p14:modId xmlns:p14="http://schemas.microsoft.com/office/powerpoint/2010/main" val="3448297937"/>
                </p:ext>
              </p:extLst>
            </p:nvPr>
          </p:nvGraphicFramePr>
          <p:xfrm>
            <a:off x="6250577" y="2040994"/>
            <a:ext cx="5545183" cy="3266166"/>
          </p:xfrm>
          <a:graphic>
            <a:graphicData uri="http://schemas.openxmlformats.org/drawingml/2006/chart">
              <c:chart xmlns:c="http://schemas.openxmlformats.org/drawingml/2006/chart" xmlns:r="http://schemas.openxmlformats.org/officeDocument/2006/relationships" r:id="rId2"/>
            </a:graphicData>
          </a:graphic>
        </p:graphicFrame>
        <p:cxnSp>
          <p:nvCxnSpPr>
            <p:cNvPr id="4" name="Straight Connector 3">
              <a:extLst>
                <a:ext uri="{FF2B5EF4-FFF2-40B4-BE49-F238E27FC236}">
                  <a16:creationId xmlns:a16="http://schemas.microsoft.com/office/drawing/2014/main" id="{525AB366-020D-6F83-88C5-2472466E1BD5}"/>
                </a:ext>
              </a:extLst>
            </p:cNvPr>
            <p:cNvCxnSpPr>
              <a:cxnSpLocks/>
            </p:cNvCxnSpPr>
            <p:nvPr/>
          </p:nvCxnSpPr>
          <p:spPr>
            <a:xfrm>
              <a:off x="9269272" y="2204939"/>
              <a:ext cx="0" cy="2391844"/>
            </a:xfrm>
            <a:prstGeom prst="line">
              <a:avLst/>
            </a:prstGeom>
            <a:ln w="12700">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grpSp>
      <p:sp>
        <p:nvSpPr>
          <p:cNvPr id="19" name="TextBox 18">
            <a:extLst>
              <a:ext uri="{FF2B5EF4-FFF2-40B4-BE49-F238E27FC236}">
                <a16:creationId xmlns:a16="http://schemas.microsoft.com/office/drawing/2014/main" id="{636407CE-13B7-360B-D2C5-B930CCF60677}"/>
              </a:ext>
            </a:extLst>
          </p:cNvPr>
          <p:cNvSpPr txBox="1"/>
          <p:nvPr/>
        </p:nvSpPr>
        <p:spPr>
          <a:xfrm>
            <a:off x="6250577" y="1533336"/>
            <a:ext cx="3218542" cy="338554"/>
          </a:xfrm>
          <a:prstGeom prst="rect">
            <a:avLst/>
          </a:prstGeom>
          <a:noFill/>
        </p:spPr>
        <p:txBody>
          <a:bodyPr wrap="square" lIns="0">
            <a:spAutoFit/>
          </a:bodyPr>
          <a:lstStyle/>
          <a:p>
            <a:r>
              <a:rPr lang="en-US" sz="1600" b="1">
                <a:latin typeface="Calibri" panose="020F0502020204030204" pitchFamily="34" charset="0"/>
                <a:ea typeface="Calibri" panose="020F0502020204030204" pitchFamily="34" charset="0"/>
                <a:cs typeface="Calibri" panose="020F0502020204030204" pitchFamily="34" charset="0"/>
              </a:rPr>
              <a:t>Average order value (AOV),</a:t>
            </a:r>
            <a:r>
              <a:rPr lang="en-US" sz="1600">
                <a:latin typeface="Calibri" panose="020F0502020204030204" pitchFamily="34" charset="0"/>
                <a:ea typeface="Calibri" panose="020F0502020204030204" pitchFamily="34" charset="0"/>
                <a:cs typeface="Calibri" panose="020F0502020204030204" pitchFamily="34" charset="0"/>
              </a:rPr>
              <a:t> USD</a:t>
            </a:r>
          </a:p>
        </p:txBody>
      </p:sp>
      <p:graphicFrame>
        <p:nvGraphicFramePr>
          <p:cNvPr id="20" name="Table 19">
            <a:extLst>
              <a:ext uri="{FF2B5EF4-FFF2-40B4-BE49-F238E27FC236}">
                <a16:creationId xmlns:a16="http://schemas.microsoft.com/office/drawing/2014/main" id="{AC43FA71-0E71-5467-1B2D-F4805AA369F7}"/>
              </a:ext>
            </a:extLst>
          </p:cNvPr>
          <p:cNvGraphicFramePr>
            <a:graphicFrameLocks noGrp="1"/>
          </p:cNvGraphicFramePr>
          <p:nvPr>
            <p:extLst>
              <p:ext uri="{D42A27DB-BD31-4B8C-83A1-F6EECF244321}">
                <p14:modId xmlns:p14="http://schemas.microsoft.com/office/powerpoint/2010/main" val="1867467292"/>
              </p:ext>
            </p:extLst>
          </p:nvPr>
        </p:nvGraphicFramePr>
        <p:xfrm>
          <a:off x="489857" y="2179222"/>
          <a:ext cx="1750060" cy="232873"/>
        </p:xfrm>
        <a:graphic>
          <a:graphicData uri="http://schemas.openxmlformats.org/drawingml/2006/table">
            <a:tbl>
              <a:tblPr firstRow="1" bandRow="1">
                <a:tableStyleId>{5C22544A-7EE6-4342-B048-85BDC9FD1C3A}</a:tableStyleId>
              </a:tblPr>
              <a:tblGrid>
                <a:gridCol w="875030">
                  <a:extLst>
                    <a:ext uri="{9D8B030D-6E8A-4147-A177-3AD203B41FA5}">
                      <a16:colId xmlns:a16="http://schemas.microsoft.com/office/drawing/2014/main" val="2834514914"/>
                    </a:ext>
                  </a:extLst>
                </a:gridCol>
                <a:gridCol w="875030">
                  <a:extLst>
                    <a:ext uri="{9D8B030D-6E8A-4147-A177-3AD203B41FA5}">
                      <a16:colId xmlns:a16="http://schemas.microsoft.com/office/drawing/2014/main" val="1189069594"/>
                    </a:ext>
                  </a:extLst>
                </a:gridCol>
              </a:tblGrid>
              <a:tr h="232873">
                <a:tc>
                  <a:txBody>
                    <a:bodyPr/>
                    <a:lstStyle/>
                    <a:p>
                      <a:r>
                        <a:rPr lang="en-US" sz="1400" b="1">
                          <a:solidFill>
                            <a:srgbClr val="00B14F"/>
                          </a:solidFill>
                        </a:rPr>
                        <a:t>E, D, F, X</a:t>
                      </a:r>
                    </a:p>
                  </a:txBody>
                  <a:tcPr marL="0" marR="0" marT="0" marB="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400" b="1">
                          <a:solidFill>
                            <a:schemeClr val="bg1">
                              <a:lumMod val="75000"/>
                            </a:schemeClr>
                          </a:solidFill>
                        </a:rPr>
                        <a:t>Others</a:t>
                      </a:r>
                    </a:p>
                  </a:txBody>
                  <a:tcPr marL="0" marR="0" marT="0" marB="0">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59966790"/>
                  </a:ext>
                </a:extLst>
              </a:tr>
            </a:tbl>
          </a:graphicData>
        </a:graphic>
      </p:graphicFrame>
      <p:grpSp>
        <p:nvGrpSpPr>
          <p:cNvPr id="27" name="Group 26">
            <a:extLst>
              <a:ext uri="{FF2B5EF4-FFF2-40B4-BE49-F238E27FC236}">
                <a16:creationId xmlns:a16="http://schemas.microsoft.com/office/drawing/2014/main" id="{797DD5F6-9683-169C-F0E8-831F614EAE24}"/>
              </a:ext>
            </a:extLst>
          </p:cNvPr>
          <p:cNvGrpSpPr/>
          <p:nvPr/>
        </p:nvGrpSpPr>
        <p:grpSpPr>
          <a:xfrm>
            <a:off x="489857" y="2433045"/>
            <a:ext cx="5327283" cy="2961997"/>
            <a:chOff x="6250577" y="2040994"/>
            <a:chExt cx="5545183" cy="3266166"/>
          </a:xfrm>
        </p:grpSpPr>
        <p:graphicFrame>
          <p:nvGraphicFramePr>
            <p:cNvPr id="28" name="Chart 27">
              <a:extLst>
                <a:ext uri="{FF2B5EF4-FFF2-40B4-BE49-F238E27FC236}">
                  <a16:creationId xmlns:a16="http://schemas.microsoft.com/office/drawing/2014/main" id="{FB2233F7-3380-6865-6982-3DB2F3427E13}"/>
                </a:ext>
              </a:extLst>
            </p:cNvPr>
            <p:cNvGraphicFramePr/>
            <p:nvPr>
              <p:extLst>
                <p:ext uri="{D42A27DB-BD31-4B8C-83A1-F6EECF244321}">
                  <p14:modId xmlns:p14="http://schemas.microsoft.com/office/powerpoint/2010/main" val="1000219226"/>
                </p:ext>
              </p:extLst>
            </p:nvPr>
          </p:nvGraphicFramePr>
          <p:xfrm>
            <a:off x="6250577" y="2040994"/>
            <a:ext cx="5545183" cy="3266166"/>
          </p:xfrm>
          <a:graphic>
            <a:graphicData uri="http://schemas.openxmlformats.org/drawingml/2006/chart">
              <c:chart xmlns:c="http://schemas.openxmlformats.org/drawingml/2006/chart" xmlns:r="http://schemas.openxmlformats.org/officeDocument/2006/relationships" r:id="rId3"/>
            </a:graphicData>
          </a:graphic>
        </p:graphicFrame>
        <p:cxnSp>
          <p:nvCxnSpPr>
            <p:cNvPr id="29" name="Straight Connector 28">
              <a:extLst>
                <a:ext uri="{FF2B5EF4-FFF2-40B4-BE49-F238E27FC236}">
                  <a16:creationId xmlns:a16="http://schemas.microsoft.com/office/drawing/2014/main" id="{6DD7A668-B848-A070-F7E8-D3390A5EE7E0}"/>
                </a:ext>
              </a:extLst>
            </p:cNvPr>
            <p:cNvCxnSpPr>
              <a:cxnSpLocks/>
            </p:cNvCxnSpPr>
            <p:nvPr/>
          </p:nvCxnSpPr>
          <p:spPr>
            <a:xfrm>
              <a:off x="9269272" y="2211001"/>
              <a:ext cx="0" cy="2399754"/>
            </a:xfrm>
            <a:prstGeom prst="line">
              <a:avLst/>
            </a:prstGeom>
            <a:ln w="12700">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grpSp>
      <p:graphicFrame>
        <p:nvGraphicFramePr>
          <p:cNvPr id="31" name="Table 30">
            <a:extLst>
              <a:ext uri="{FF2B5EF4-FFF2-40B4-BE49-F238E27FC236}">
                <a16:creationId xmlns:a16="http://schemas.microsoft.com/office/drawing/2014/main" id="{0C10C7CF-A1C0-1973-03CA-408F23293DB7}"/>
              </a:ext>
            </a:extLst>
          </p:cNvPr>
          <p:cNvGraphicFramePr>
            <a:graphicFrameLocks noGrp="1"/>
          </p:cNvGraphicFramePr>
          <p:nvPr>
            <p:extLst>
              <p:ext uri="{D42A27DB-BD31-4B8C-83A1-F6EECF244321}">
                <p14:modId xmlns:p14="http://schemas.microsoft.com/office/powerpoint/2010/main" val="3086472381"/>
              </p:ext>
            </p:extLst>
          </p:nvPr>
        </p:nvGraphicFramePr>
        <p:xfrm>
          <a:off x="6250577" y="2179222"/>
          <a:ext cx="1750060" cy="232873"/>
        </p:xfrm>
        <a:graphic>
          <a:graphicData uri="http://schemas.openxmlformats.org/drawingml/2006/table">
            <a:tbl>
              <a:tblPr firstRow="1" bandRow="1">
                <a:tableStyleId>{5C22544A-7EE6-4342-B048-85BDC9FD1C3A}</a:tableStyleId>
              </a:tblPr>
              <a:tblGrid>
                <a:gridCol w="875030">
                  <a:extLst>
                    <a:ext uri="{9D8B030D-6E8A-4147-A177-3AD203B41FA5}">
                      <a16:colId xmlns:a16="http://schemas.microsoft.com/office/drawing/2014/main" val="2834514914"/>
                    </a:ext>
                  </a:extLst>
                </a:gridCol>
                <a:gridCol w="875030">
                  <a:extLst>
                    <a:ext uri="{9D8B030D-6E8A-4147-A177-3AD203B41FA5}">
                      <a16:colId xmlns:a16="http://schemas.microsoft.com/office/drawing/2014/main" val="1189069594"/>
                    </a:ext>
                  </a:extLst>
                </a:gridCol>
              </a:tblGrid>
              <a:tr h="232873">
                <a:tc>
                  <a:txBody>
                    <a:bodyPr/>
                    <a:lstStyle/>
                    <a:p>
                      <a:r>
                        <a:rPr lang="en-US" sz="1400" b="1">
                          <a:solidFill>
                            <a:srgbClr val="00B14F"/>
                          </a:solidFill>
                        </a:rPr>
                        <a:t>E, D, F, X</a:t>
                      </a:r>
                    </a:p>
                  </a:txBody>
                  <a:tcPr marL="0" marR="0" marT="0" marB="0">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400" b="1" dirty="0">
                          <a:solidFill>
                            <a:schemeClr val="bg1">
                              <a:lumMod val="75000"/>
                            </a:schemeClr>
                          </a:solidFill>
                        </a:rPr>
                        <a:t>Others</a:t>
                      </a:r>
                    </a:p>
                  </a:txBody>
                  <a:tcPr marL="0" marR="0" marT="0" marB="0">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459966790"/>
                  </a:ext>
                </a:extLst>
              </a:tr>
            </a:tbl>
          </a:graphicData>
        </a:graphic>
      </p:graphicFrame>
    </p:spTree>
    <p:extLst>
      <p:ext uri="{BB962C8B-B14F-4D97-AF65-F5344CB8AC3E}">
        <p14:creationId xmlns:p14="http://schemas.microsoft.com/office/powerpoint/2010/main" val="107359487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XCLUDEHIDDENSLIDES" val="False"/>
  <p:tag name="NUMBEROFPAGES" val="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noFill/>
        </a:ln>
      </a:spPr>
      <a:bodyPr rtlCol="0" anchor="ctr"/>
      <a:lstStyle>
        <a:defPPr algn="ctr">
          <a:defRPr sz="1600" dirty="0" smtClean="0">
            <a:solidFill>
              <a:schemeClr val="tx1"/>
            </a:solidFill>
            <a:latin typeface="Calibri" panose="020F0502020204030204" pitchFamily="34" charset="0"/>
            <a:ea typeface="Calibri" panose="020F0502020204030204" pitchFamily="34" charset="0"/>
            <a:cs typeface="Calibri" panose="020F0502020204030204" pitchFamily="34" charset="0"/>
          </a:defRPr>
        </a:defPPr>
      </a:lstStyle>
      <a:style>
        <a:lnRef idx="2">
          <a:schemeClr val="accent1">
            <a:shade val="15000"/>
          </a:schemeClr>
        </a:lnRef>
        <a:fillRef idx="1">
          <a:schemeClr val="accent1"/>
        </a:fillRef>
        <a:effectRef idx="0">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47753</TotalTime>
  <Words>961</Words>
  <Application>Microsoft Office PowerPoint</Application>
  <PresentationFormat>Widescreen</PresentationFormat>
  <Paragraphs>118</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Aptos</vt:lpstr>
      <vt:lpstr>Aptos Display</vt:lpstr>
      <vt:lpstr>Arial</vt:lpstr>
      <vt:lpstr>Calibri</vt:lpstr>
      <vt:lpstr>Grab Community Solid</vt:lpstr>
      <vt:lpstr>Wingdings</vt:lpstr>
      <vt:lpstr>Office Theme</vt:lpstr>
      <vt:lpstr>Fast Food at a glance 2024 performance review and the movement for 2025</vt:lpstr>
      <vt:lpstr>PowerPoint Presentation</vt:lpstr>
      <vt:lpstr>Throughout 2024, the Vietnam Fast Food market showed promising signs</vt:lpstr>
      <vt:lpstr>Aligning with market trends, our Fast Food segment demonstrated an overall positive performance in 2024</vt:lpstr>
      <vt:lpstr>The market is heavily skewed towards the four leading brands, which command a substantial majority share</vt:lpstr>
      <vt:lpstr>Despite their market dominance, most of these brands are not demonstrating true effectiveness. Notably, Brand X stands out, demonstrating superior performance in leveraging order and outlet volumes</vt:lpstr>
      <vt:lpstr>Though GMV saw an increase throughout the year, after accounting for seasonal variations, Fast Food demand experienced positive growth in the first six months, then notably contracted in the subsequent half.</vt:lpstr>
      <vt:lpstr>The overall decrease in GMV is primarily attributed to the performance of the four leading brands (D, E, F, X), …</vt:lpstr>
      <vt:lpstr>rather than operational issues or shifts in customer behaviors</vt:lpstr>
      <vt:lpstr>PowerPoint Presentation</vt:lpstr>
      <vt:lpstr>The total promotion spend is predominantly driven by brand-led promotions, rather than AAA's own initiatives. Therefore, a reduction in the promotion budget at this time appears reasonable</vt:lpstr>
      <vt:lpstr>Due to the effect of aiming at GMV generating, we should cut more aggressively from brands less effective at converting promotions into GMV.</vt:lpstr>
      <vt:lpstr>This budget reduction plan must also weigh each brand's impact on total GMV growth(*) The cutting scheme is: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Hao Tran</dc:creator>
  <cp:lastModifiedBy>Hao Tran</cp:lastModifiedBy>
  <cp:revision>105</cp:revision>
  <dcterms:created xsi:type="dcterms:W3CDTF">2024-10-02T09:30:38Z</dcterms:created>
  <dcterms:modified xsi:type="dcterms:W3CDTF">2025-12-16T05:28:56Z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3741da7a-79c1-417c-b408-16c0bfe99fca_Enabled">
    <vt:lpwstr>true</vt:lpwstr>
  </property>
  <property fmtid="{D5CDD505-2E9C-101B-9397-08002B2CF9AE}" pid="3" name="MSIP_Label_3741da7a-79c1-417c-b408-16c0bfe99fca_SetDate">
    <vt:lpwstr>2024-10-02T10:28:26Z</vt:lpwstr>
  </property>
  <property fmtid="{D5CDD505-2E9C-101B-9397-08002B2CF9AE}" pid="4" name="MSIP_Label_3741da7a-79c1-417c-b408-16c0bfe99fca_Method">
    <vt:lpwstr>Standard</vt:lpwstr>
  </property>
  <property fmtid="{D5CDD505-2E9C-101B-9397-08002B2CF9AE}" pid="5" name="MSIP_Label_3741da7a-79c1-417c-b408-16c0bfe99fca_Name">
    <vt:lpwstr>Internal Only - Amber</vt:lpwstr>
  </property>
  <property fmtid="{D5CDD505-2E9C-101B-9397-08002B2CF9AE}" pid="6" name="MSIP_Label_3741da7a-79c1-417c-b408-16c0bfe99fca_SiteId">
    <vt:lpwstr>1e355c04-e0a4-42ed-8e2d-7351591f0ef1</vt:lpwstr>
  </property>
  <property fmtid="{D5CDD505-2E9C-101B-9397-08002B2CF9AE}" pid="7" name="MSIP_Label_3741da7a-79c1-417c-b408-16c0bfe99fca_ActionId">
    <vt:lpwstr>98bbc880-065f-496a-88ce-2d85f9fab45e</vt:lpwstr>
  </property>
  <property fmtid="{D5CDD505-2E9C-101B-9397-08002B2CF9AE}" pid="8" name="MSIP_Label_3741da7a-79c1-417c-b408-16c0bfe99fca_ContentBits">
    <vt:lpwstr>0</vt:lpwstr>
  </property>
</Properties>
</file>

<file path=docProps/thumbnail.jpeg>
</file>